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6"/>
  </p:notesMasterIdLst>
  <p:sldIdLst>
    <p:sldId id="354" r:id="rId2"/>
    <p:sldId id="353" r:id="rId3"/>
    <p:sldId id="352" r:id="rId4"/>
    <p:sldId id="256" r:id="rId5"/>
    <p:sldId id="257" r:id="rId6"/>
    <p:sldId id="258" r:id="rId7"/>
    <p:sldId id="299" r:id="rId8"/>
    <p:sldId id="260" r:id="rId9"/>
    <p:sldId id="281" r:id="rId10"/>
    <p:sldId id="282" r:id="rId11"/>
    <p:sldId id="26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72" r:id="rId22"/>
    <p:sldId id="293" r:id="rId23"/>
    <p:sldId id="273" r:id="rId24"/>
    <p:sldId id="294" r:id="rId25"/>
    <p:sldId id="296" r:id="rId26"/>
    <p:sldId id="297" r:id="rId27"/>
    <p:sldId id="298" r:id="rId28"/>
    <p:sldId id="275" r:id="rId29"/>
    <p:sldId id="276" r:id="rId30"/>
    <p:sldId id="278" r:id="rId31"/>
    <p:sldId id="300" r:id="rId32"/>
    <p:sldId id="295" r:id="rId33"/>
    <p:sldId id="301" r:id="rId34"/>
    <p:sldId id="302" r:id="rId35"/>
    <p:sldId id="269" r:id="rId36"/>
    <p:sldId id="270" r:id="rId37"/>
    <p:sldId id="271" r:id="rId38"/>
    <p:sldId id="268" r:id="rId39"/>
    <p:sldId id="303" r:id="rId40"/>
    <p:sldId id="304" r:id="rId41"/>
    <p:sldId id="305" r:id="rId42"/>
    <p:sldId id="306" r:id="rId43"/>
    <p:sldId id="307" r:id="rId44"/>
    <p:sldId id="262" r:id="rId45"/>
    <p:sldId id="308" r:id="rId46"/>
    <p:sldId id="309" r:id="rId47"/>
    <p:sldId id="310" r:id="rId48"/>
    <p:sldId id="311" r:id="rId49"/>
    <p:sldId id="274" r:id="rId50"/>
    <p:sldId id="312" r:id="rId51"/>
    <p:sldId id="313" r:id="rId52"/>
    <p:sldId id="314" r:id="rId53"/>
    <p:sldId id="315" r:id="rId54"/>
    <p:sldId id="277" r:id="rId55"/>
    <p:sldId id="316" r:id="rId56"/>
    <p:sldId id="279" r:id="rId57"/>
    <p:sldId id="317" r:id="rId58"/>
    <p:sldId id="318" r:id="rId59"/>
    <p:sldId id="319" r:id="rId60"/>
    <p:sldId id="320" r:id="rId61"/>
    <p:sldId id="280" r:id="rId62"/>
    <p:sldId id="321" r:id="rId63"/>
    <p:sldId id="322" r:id="rId64"/>
    <p:sldId id="323" r:id="rId65"/>
    <p:sldId id="324" r:id="rId66"/>
    <p:sldId id="259" r:id="rId67"/>
    <p:sldId id="325" r:id="rId68"/>
    <p:sldId id="261" r:id="rId69"/>
    <p:sldId id="326" r:id="rId70"/>
    <p:sldId id="327" r:id="rId71"/>
    <p:sldId id="264" r:id="rId72"/>
    <p:sldId id="265" r:id="rId73"/>
    <p:sldId id="266" r:id="rId74"/>
    <p:sldId id="26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283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6" r:id="rId101"/>
    <p:sldId id="355" r:id="rId102"/>
    <p:sldId id="357" r:id="rId103"/>
    <p:sldId id="358" r:id="rId104"/>
    <p:sldId id="359" r:id="rId105"/>
  </p:sldIdLst>
  <p:sldSz cx="14630400" cy="8229600"/>
  <p:notesSz cx="8229600" cy="14630400"/>
  <p:embeddedFontLst>
    <p:embeddedFont>
      <p:font typeface="Aptos Narrow" panose="020B0004020202020204" pitchFamily="34" charset="0"/>
      <p:regular r:id="rId107"/>
      <p:bold r:id="rId108"/>
      <p:italic r:id="rId109"/>
      <p:boldItalic r:id="rId110"/>
    </p:embeddedFont>
    <p:embeddedFont>
      <p:font typeface="Arial Narrow" panose="020B0606020202030204" pitchFamily="34" charset="0"/>
      <p:regular r:id="rId111"/>
      <p:bold r:id="rId112"/>
      <p:italic r:id="rId113"/>
      <p:boldItalic r:id="rId114"/>
    </p:embeddedFont>
    <p:embeddedFont>
      <p:font typeface="Cambria Math" panose="02040503050406030204" pitchFamily="18" charset="0"/>
      <p:regular r:id="rId115"/>
    </p:embeddedFont>
    <p:embeddedFont>
      <p:font typeface="Inter" panose="020B0604020202020204" charset="0"/>
      <p:regular r:id="rId116"/>
    </p:embeddedFont>
    <p:embeddedFont>
      <p:font typeface="Open Sans" panose="020B0606030504020204" pitchFamily="34" charset="0"/>
      <p:regular r:id="rId117"/>
      <p:bold r:id="rId118"/>
      <p:italic r:id="rId119"/>
      <p:boldItalic r:id="rId120"/>
    </p:embeddedFont>
    <p:embeddedFont>
      <p:font typeface="Segoe UI" panose="020B0502040204020203" pitchFamily="34" charset="0"/>
      <p:regular r:id="rId121"/>
      <p:bold r:id="rId122"/>
      <p:italic r:id="rId123"/>
      <p:boldItalic r:id="rId124"/>
    </p:embeddedFont>
    <p:embeddedFont>
      <p:font typeface="Source Sans Pro" panose="020B0503030403020204" pitchFamily="34" charset="0"/>
      <p:regular r:id="rId125"/>
      <p:bold r:id="rId126"/>
      <p:italic r:id="rId127"/>
      <p:boldItalic r:id="rId1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AEF8A4"/>
    <a:srgbClr val="F5C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font" Target="fonts/font18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2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rgbClr val="CC0099"/>
                </a:solidFill>
                <a:round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8195279283573876"/>
                  <c:y val="-3.180560271470025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rPr>
                      <a:t>y = 0.0385x - 0.0546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Sheet12!$C$5:$C$7</c:f>
              <c:numCache>
                <c:formatCode>General</c:formatCode>
                <c:ptCount val="3"/>
                <c:pt idx="0">
                  <c:v>2</c:v>
                </c:pt>
                <c:pt idx="1">
                  <c:v>2.5</c:v>
                </c:pt>
                <c:pt idx="2">
                  <c:v>3</c:v>
                </c:pt>
              </c:numCache>
            </c:numRef>
          </c:xVal>
          <c:yVal>
            <c:numRef>
              <c:f>Sheet12!$V$5:$V$7</c:f>
              <c:numCache>
                <c:formatCode>General</c:formatCode>
                <c:ptCount val="3"/>
                <c:pt idx="0">
                  <c:v>2.4546356680613755E-2</c:v>
                </c:pt>
                <c:pt idx="1">
                  <c:v>3.6988477680921943E-2</c:v>
                </c:pt>
                <c:pt idx="2">
                  <c:v>6.2996767680434412E-2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70-484F-B4E3-5D28325B8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684224"/>
        <c:axId val="1884684704"/>
      </c:scatterChart>
      <c:valAx>
        <c:axId val="18846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Nozzle dia. </a:t>
                </a:r>
                <a:r>
                  <a:rPr lang="en-IN" sz="1600" dirty="0" err="1">
                    <a:latin typeface="Arial Narrow" panose="020B0606020202030204" pitchFamily="34" charset="0"/>
                  </a:rPr>
                  <a:t>dN</a:t>
                </a:r>
                <a:r>
                  <a:rPr lang="en-IN" sz="1600" dirty="0">
                    <a:latin typeface="Arial Narrow" panose="020B0606020202030204" pitchFamily="34" charset="0"/>
                  </a:rPr>
                  <a:t> 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704"/>
        <c:crosses val="autoZero"/>
        <c:crossBetween val="midCat"/>
      </c:valAx>
      <c:valAx>
        <c:axId val="18846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828234470213206"/>
          <c:y val="0.14216438339680765"/>
          <c:w val="0.76131392168872936"/>
          <c:h val="0.6866095525735996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6319612570619938"/>
                  <c:y val="2.7440279118422354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Sheet2!$S$6:$S$32</c:f>
              <c:numCache>
                <c:formatCode>General</c:formatCode>
                <c:ptCount val="27"/>
                <c:pt idx="0">
                  <c:v>2.1011000000000009E-4</c:v>
                </c:pt>
                <c:pt idx="1">
                  <c:v>2.1011000000000009E-4</c:v>
                </c:pt>
                <c:pt idx="2">
                  <c:v>2.1011000000000009E-4</c:v>
                </c:pt>
                <c:pt idx="3">
                  <c:v>6.0211000000000032E-4</c:v>
                </c:pt>
                <c:pt idx="4">
                  <c:v>6.0211000000000032E-4</c:v>
                </c:pt>
                <c:pt idx="5">
                  <c:v>6.0211000000000032E-4</c:v>
                </c:pt>
                <c:pt idx="6">
                  <c:v>9.9411000000000031E-4</c:v>
                </c:pt>
                <c:pt idx="7">
                  <c:v>9.9411000000000031E-4</c:v>
                </c:pt>
                <c:pt idx="8">
                  <c:v>9.9411000000000031E-4</c:v>
                </c:pt>
                <c:pt idx="9">
                  <c:v>2.5700000000000001E-4</c:v>
                </c:pt>
                <c:pt idx="10">
                  <c:v>2.5700000000000001E-4</c:v>
                </c:pt>
                <c:pt idx="11">
                  <c:v>2.5700000000000001E-4</c:v>
                </c:pt>
                <c:pt idx="12">
                  <c:v>6.4900000000000016E-4</c:v>
                </c:pt>
                <c:pt idx="13">
                  <c:v>6.4900000000000016E-4</c:v>
                </c:pt>
                <c:pt idx="14">
                  <c:v>6.4900000000000016E-4</c:v>
                </c:pt>
                <c:pt idx="15">
                  <c:v>1.1190000000000002E-3</c:v>
                </c:pt>
                <c:pt idx="16">
                  <c:v>1.1190000000000002E-3</c:v>
                </c:pt>
                <c:pt idx="17">
                  <c:v>1.1190000000000002E-3</c:v>
                </c:pt>
                <c:pt idx="18">
                  <c:v>3.4200000000000002E-4</c:v>
                </c:pt>
                <c:pt idx="19">
                  <c:v>3.4200000000000002E-4</c:v>
                </c:pt>
                <c:pt idx="20">
                  <c:v>3.4200000000000002E-4</c:v>
                </c:pt>
                <c:pt idx="21">
                  <c:v>8.1200000000000022E-4</c:v>
                </c:pt>
                <c:pt idx="22">
                  <c:v>8.1200000000000022E-4</c:v>
                </c:pt>
                <c:pt idx="23">
                  <c:v>8.1200000000000022E-4</c:v>
                </c:pt>
                <c:pt idx="24">
                  <c:v>1.2040000000000002E-3</c:v>
                </c:pt>
                <c:pt idx="25">
                  <c:v>1.2040000000000002E-3</c:v>
                </c:pt>
                <c:pt idx="26">
                  <c:v>1.2040000000000002E-3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365-40BB-B3E5-BD02398B39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1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layout>
            <c:manualLayout>
              <c:xMode val="edge"/>
              <c:yMode val="edge"/>
              <c:x val="3.159879629687086E-2"/>
              <c:y val="0.34683567032347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4455913119555708"/>
                  <c:y val="8.001985631557828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Sheet2!$N$6:$N$32</c:f>
              <c:numCache>
                <c:formatCode>General</c:formatCode>
                <c:ptCount val="27"/>
                <c:pt idx="0">
                  <c:v>2.4815000000000004E-4</c:v>
                </c:pt>
                <c:pt idx="1">
                  <c:v>2.4815000000000004E-4</c:v>
                </c:pt>
                <c:pt idx="2">
                  <c:v>2.4815000000000004E-4</c:v>
                </c:pt>
                <c:pt idx="3">
                  <c:v>6.7507750000000023E-4</c:v>
                </c:pt>
                <c:pt idx="4">
                  <c:v>6.7507750000000023E-4</c:v>
                </c:pt>
                <c:pt idx="5">
                  <c:v>6.7507750000000023E-4</c:v>
                </c:pt>
                <c:pt idx="6">
                  <c:v>1.1800050000000002E-3</c:v>
                </c:pt>
                <c:pt idx="7">
                  <c:v>1.1800050000000002E-3</c:v>
                </c:pt>
                <c:pt idx="8">
                  <c:v>1.1800050000000002E-3</c:v>
                </c:pt>
                <c:pt idx="9">
                  <c:v>3.7700000000000049E-4</c:v>
                </c:pt>
                <c:pt idx="10">
                  <c:v>3.7700000000000049E-4</c:v>
                </c:pt>
                <c:pt idx="11">
                  <c:v>3.7700000000000049E-4</c:v>
                </c:pt>
                <c:pt idx="12">
                  <c:v>7.2325000000000091E-4</c:v>
                </c:pt>
                <c:pt idx="13">
                  <c:v>7.2325000000000091E-4</c:v>
                </c:pt>
                <c:pt idx="14">
                  <c:v>7.2325000000000091E-4</c:v>
                </c:pt>
                <c:pt idx="15">
                  <c:v>1.1475000000000005E-3</c:v>
                </c:pt>
                <c:pt idx="16">
                  <c:v>1.1475000000000005E-3</c:v>
                </c:pt>
                <c:pt idx="17">
                  <c:v>1.1475000000000005E-3</c:v>
                </c:pt>
                <c:pt idx="18">
                  <c:v>3.9800000000000035E-4</c:v>
                </c:pt>
                <c:pt idx="19">
                  <c:v>3.9800000000000035E-4</c:v>
                </c:pt>
                <c:pt idx="20">
                  <c:v>3.9800000000000035E-4</c:v>
                </c:pt>
                <c:pt idx="21">
                  <c:v>1.0420000000000004E-3</c:v>
                </c:pt>
                <c:pt idx="22">
                  <c:v>1.0420000000000004E-3</c:v>
                </c:pt>
                <c:pt idx="23">
                  <c:v>1.0420000000000004E-3</c:v>
                </c:pt>
                <c:pt idx="24">
                  <c:v>1.2060000000000005E-3</c:v>
                </c:pt>
                <c:pt idx="25">
                  <c:v>1.2060000000000005E-3</c:v>
                </c:pt>
                <c:pt idx="26">
                  <c:v>1.2060000000000005E-3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CC0-470F-8C52-A06C807F5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2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layout>
            <c:manualLayout>
              <c:xMode val="edge"/>
              <c:yMode val="edge"/>
              <c:x val="1.610305958132045E-2"/>
              <c:y val="0.369837895496163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pattFill prst="pct25">
          <a:fgClr>
            <a:srgbClr val="7030A0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MRR v/s MRR CASE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307711620850651"/>
          <c:y val="0.16111551006777661"/>
          <c:w val="0.7440498830115706"/>
          <c:h val="0.6546010169641037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6319612570619938"/>
                  <c:y val="2.7440279118422354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Sheet2!$T$6:$T$32</c:f>
              <c:numCache>
                <c:formatCode>General</c:formatCode>
                <c:ptCount val="27"/>
                <c:pt idx="0">
                  <c:v>2.9300000000000002E-4</c:v>
                </c:pt>
                <c:pt idx="1">
                  <c:v>2.9300000000000002E-4</c:v>
                </c:pt>
                <c:pt idx="2">
                  <c:v>2.9300000000000002E-4</c:v>
                </c:pt>
                <c:pt idx="3">
                  <c:v>6.8500000000000028E-4</c:v>
                </c:pt>
                <c:pt idx="4">
                  <c:v>6.8500000000000028E-4</c:v>
                </c:pt>
                <c:pt idx="5">
                  <c:v>6.8500000000000028E-4</c:v>
                </c:pt>
                <c:pt idx="6">
                  <c:v>1.0770000000000003E-3</c:v>
                </c:pt>
                <c:pt idx="7">
                  <c:v>1.0770000000000003E-3</c:v>
                </c:pt>
                <c:pt idx="8">
                  <c:v>1.0770000000000003E-3</c:v>
                </c:pt>
                <c:pt idx="9">
                  <c:v>2.6700000000000004E-4</c:v>
                </c:pt>
                <c:pt idx="10">
                  <c:v>2.6700000000000004E-4</c:v>
                </c:pt>
                <c:pt idx="11">
                  <c:v>2.6700000000000004E-4</c:v>
                </c:pt>
                <c:pt idx="12">
                  <c:v>6.5900000000000019E-4</c:v>
                </c:pt>
                <c:pt idx="13">
                  <c:v>6.5900000000000019E-4</c:v>
                </c:pt>
                <c:pt idx="14">
                  <c:v>6.5900000000000019E-4</c:v>
                </c:pt>
                <c:pt idx="15">
                  <c:v>1.1290000000000002E-3</c:v>
                </c:pt>
                <c:pt idx="16">
                  <c:v>1.1290000000000002E-3</c:v>
                </c:pt>
                <c:pt idx="17">
                  <c:v>1.1290000000000002E-3</c:v>
                </c:pt>
                <c:pt idx="18">
                  <c:v>2.4100000000000006E-4</c:v>
                </c:pt>
                <c:pt idx="19">
                  <c:v>2.4100000000000006E-4</c:v>
                </c:pt>
                <c:pt idx="20">
                  <c:v>2.4100000000000006E-4</c:v>
                </c:pt>
                <c:pt idx="21">
                  <c:v>7.1100000000000026E-4</c:v>
                </c:pt>
                <c:pt idx="22">
                  <c:v>7.1100000000000026E-4</c:v>
                </c:pt>
                <c:pt idx="23">
                  <c:v>7.1100000000000026E-4</c:v>
                </c:pt>
                <c:pt idx="24">
                  <c:v>1.1030000000000002E-3</c:v>
                </c:pt>
                <c:pt idx="25">
                  <c:v>1.1030000000000002E-3</c:v>
                </c:pt>
                <c:pt idx="26">
                  <c:v>1.1030000000000002E-3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665-4776-A162-FEA6CC61D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</a:t>
                </a:r>
                <a:r>
                  <a:rPr lang="en-IN" sz="1800" b="0" baseline="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 Case 3 kg/s</a:t>
                </a:r>
                <a:endParaRPr lang="en-IN" sz="1800" b="0" dirty="0">
                  <a:solidFill>
                    <a:srgbClr val="CC0099"/>
                  </a:solidFill>
                  <a:latin typeface="Arial Narrow" panose="020B0606020202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</a:t>
                </a:r>
                <a:r>
                  <a:rPr lang="en-IN" sz="1800" baseline="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 MRR kg/s</a:t>
                </a:r>
                <a:endParaRPr lang="en-IN" sz="1800" dirty="0">
                  <a:solidFill>
                    <a:srgbClr val="CC0099"/>
                  </a:solidFill>
                  <a:latin typeface="Arial Narrow" panose="020B0606020202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ysClr val="window" lastClr="FFFFFF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MRR v/s MRR CASE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31657510298033"/>
          <c:y val="0.13937139076372893"/>
          <c:w val="0.75927976050445367"/>
          <c:h val="0.676345152166619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6319612570619938"/>
                  <c:y val="2.7440279118422354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CC0099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Sheet2!$O$6:$O$32</c:f>
              <c:numCache>
                <c:formatCode>General</c:formatCode>
                <c:ptCount val="27"/>
                <c:pt idx="0">
                  <c:v>1.9756000000000011E-4</c:v>
                </c:pt>
                <c:pt idx="1">
                  <c:v>1.9756000000000011E-4</c:v>
                </c:pt>
                <c:pt idx="2">
                  <c:v>1.9756000000000011E-4</c:v>
                </c:pt>
                <c:pt idx="3">
                  <c:v>6.9246000000000021E-4</c:v>
                </c:pt>
                <c:pt idx="4">
                  <c:v>6.9246000000000021E-4</c:v>
                </c:pt>
                <c:pt idx="5">
                  <c:v>6.9246000000000021E-4</c:v>
                </c:pt>
                <c:pt idx="6">
                  <c:v>1.2336666666666663E-3</c:v>
                </c:pt>
                <c:pt idx="7">
                  <c:v>1.2336666666666663E-3</c:v>
                </c:pt>
                <c:pt idx="8">
                  <c:v>1.2336666666666663E-3</c:v>
                </c:pt>
                <c:pt idx="9">
                  <c:v>2.696666666666667E-4</c:v>
                </c:pt>
                <c:pt idx="10">
                  <c:v>2.696666666666667E-4</c:v>
                </c:pt>
                <c:pt idx="11">
                  <c:v>2.696666666666667E-4</c:v>
                </c:pt>
                <c:pt idx="12">
                  <c:v>7.6656000000000011E-4</c:v>
                </c:pt>
                <c:pt idx="13">
                  <c:v>7.6656000000000011E-4</c:v>
                </c:pt>
                <c:pt idx="14">
                  <c:v>7.6656000000000011E-4</c:v>
                </c:pt>
                <c:pt idx="15">
                  <c:v>1.0154599999999999E-3</c:v>
                </c:pt>
                <c:pt idx="16">
                  <c:v>1.0154599999999999E-3</c:v>
                </c:pt>
                <c:pt idx="17">
                  <c:v>1.0154599999999999E-3</c:v>
                </c:pt>
                <c:pt idx="18">
                  <c:v>3.2145999999999997E-4</c:v>
                </c:pt>
                <c:pt idx="19">
                  <c:v>3.2145999999999997E-4</c:v>
                </c:pt>
                <c:pt idx="20">
                  <c:v>3.2145999999999997E-4</c:v>
                </c:pt>
                <c:pt idx="21">
                  <c:v>6.1666666666666684E-4</c:v>
                </c:pt>
                <c:pt idx="22">
                  <c:v>6.1666666666666684E-4</c:v>
                </c:pt>
                <c:pt idx="23">
                  <c:v>6.1666666666666684E-4</c:v>
                </c:pt>
                <c:pt idx="24">
                  <c:v>1.1135599999999998E-3</c:v>
                </c:pt>
                <c:pt idx="25">
                  <c:v>1.1135599999999998E-3</c:v>
                </c:pt>
                <c:pt idx="26">
                  <c:v>1.1135599999999998E-3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19-4CA1-80D6-29632F6B4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</a:t>
                </a:r>
                <a:r>
                  <a:rPr lang="en-IN" sz="1800" baseline="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 Case 4 kg/s</a:t>
                </a:r>
                <a:endParaRPr lang="en-IN" sz="1800" dirty="0">
                  <a:solidFill>
                    <a:srgbClr val="CC0099"/>
                  </a:solidFill>
                  <a:latin typeface="Arial Narrow" panose="020B0606020202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</a:t>
                </a:r>
                <a:r>
                  <a:rPr lang="en-IN" sz="1800" baseline="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 MRR kg/s</a:t>
                </a:r>
                <a:endParaRPr lang="en-IN" sz="1800" dirty="0">
                  <a:solidFill>
                    <a:srgbClr val="CC0099"/>
                  </a:solidFill>
                  <a:latin typeface="Arial Narrow" panose="020B0606020202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ysClr val="window" lastClr="FFFFFF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0359386729733389"/>
                  <c:y val="-0.1020000760774468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Sheet2!$P$6:$P$32</c:f>
              <c:numCache>
                <c:formatCode>General</c:formatCode>
                <c:ptCount val="27"/>
                <c:pt idx="0">
                  <c:v>5.7256000000000006E-4</c:v>
                </c:pt>
                <c:pt idx="1">
                  <c:v>5.7256000000000006E-4</c:v>
                </c:pt>
                <c:pt idx="2">
                  <c:v>5.7256000000000006E-4</c:v>
                </c:pt>
                <c:pt idx="3">
                  <c:v>6.2850999999999998E-4</c:v>
                </c:pt>
                <c:pt idx="4">
                  <c:v>6.2850999999999998E-4</c:v>
                </c:pt>
                <c:pt idx="5">
                  <c:v>6.2850999999999998E-4</c:v>
                </c:pt>
                <c:pt idx="6">
                  <c:v>6.8361333333333328E-4</c:v>
                </c:pt>
                <c:pt idx="7">
                  <c:v>6.8361333333333328E-4</c:v>
                </c:pt>
                <c:pt idx="8">
                  <c:v>6.8361333333333328E-4</c:v>
                </c:pt>
                <c:pt idx="9">
                  <c:v>6.8283333333333336E-4</c:v>
                </c:pt>
                <c:pt idx="10">
                  <c:v>6.8283333333333336E-4</c:v>
                </c:pt>
                <c:pt idx="11">
                  <c:v>6.8283333333333336E-4</c:v>
                </c:pt>
                <c:pt idx="12">
                  <c:v>7.2778000000000003E-4</c:v>
                </c:pt>
                <c:pt idx="13">
                  <c:v>7.2778000000000003E-4</c:v>
                </c:pt>
                <c:pt idx="14">
                  <c:v>7.2778000000000003E-4</c:v>
                </c:pt>
                <c:pt idx="15">
                  <c:v>6.2772999999999995E-4</c:v>
                </c:pt>
                <c:pt idx="16">
                  <c:v>6.2772999999999995E-4</c:v>
                </c:pt>
                <c:pt idx="17">
                  <c:v>6.2772999999999995E-4</c:v>
                </c:pt>
                <c:pt idx="18">
                  <c:v>8.0972999999999993E-4</c:v>
                </c:pt>
                <c:pt idx="19">
                  <c:v>8.0972999999999993E-4</c:v>
                </c:pt>
                <c:pt idx="20">
                  <c:v>8.0972999999999993E-4</c:v>
                </c:pt>
                <c:pt idx="21">
                  <c:v>7.0883333333333334E-4</c:v>
                </c:pt>
                <c:pt idx="22">
                  <c:v>7.0883333333333334E-4</c:v>
                </c:pt>
                <c:pt idx="23">
                  <c:v>7.0883333333333334E-4</c:v>
                </c:pt>
                <c:pt idx="24">
                  <c:v>7.5378000000000001E-4</c:v>
                </c:pt>
                <c:pt idx="25">
                  <c:v>7.5378000000000001E-4</c:v>
                </c:pt>
                <c:pt idx="26">
                  <c:v>7.5378000000000001E-4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59A-4303-B329-51F7A4889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5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pattFill prst="pct25">
          <a:fgClr>
            <a:srgbClr val="7030A0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436697328820234"/>
                  <c:y val="0.1272134726587924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Sheet2!$Q$6:$Q$32</c:f>
              <c:numCache>
                <c:formatCode>General</c:formatCode>
                <c:ptCount val="27"/>
                <c:pt idx="0">
                  <c:v>2.6211000000000008E-4</c:v>
                </c:pt>
                <c:pt idx="1">
                  <c:v>2.6211000000000008E-4</c:v>
                </c:pt>
                <c:pt idx="2">
                  <c:v>2.6211000000000008E-4</c:v>
                </c:pt>
                <c:pt idx="3">
                  <c:v>6.5411000000000028E-4</c:v>
                </c:pt>
                <c:pt idx="4">
                  <c:v>6.5411000000000028E-4</c:v>
                </c:pt>
                <c:pt idx="5">
                  <c:v>6.5411000000000028E-4</c:v>
                </c:pt>
                <c:pt idx="6">
                  <c:v>1.0461100000000003E-3</c:v>
                </c:pt>
                <c:pt idx="7">
                  <c:v>1.0461100000000003E-3</c:v>
                </c:pt>
                <c:pt idx="8">
                  <c:v>1.0461100000000003E-3</c:v>
                </c:pt>
                <c:pt idx="9">
                  <c:v>3.0900000000000008E-4</c:v>
                </c:pt>
                <c:pt idx="10">
                  <c:v>3.0900000000000008E-4</c:v>
                </c:pt>
                <c:pt idx="11">
                  <c:v>3.0900000000000008E-4</c:v>
                </c:pt>
                <c:pt idx="12">
                  <c:v>7.0100000000000023E-4</c:v>
                </c:pt>
                <c:pt idx="13">
                  <c:v>7.0100000000000023E-4</c:v>
                </c:pt>
                <c:pt idx="14">
                  <c:v>7.0100000000000023E-4</c:v>
                </c:pt>
                <c:pt idx="15">
                  <c:v>1.1710000000000002E-3</c:v>
                </c:pt>
                <c:pt idx="16">
                  <c:v>1.1710000000000002E-3</c:v>
                </c:pt>
                <c:pt idx="17">
                  <c:v>1.1710000000000002E-3</c:v>
                </c:pt>
                <c:pt idx="18">
                  <c:v>3.9400000000000009E-4</c:v>
                </c:pt>
                <c:pt idx="19">
                  <c:v>3.9400000000000009E-4</c:v>
                </c:pt>
                <c:pt idx="20">
                  <c:v>3.9400000000000009E-4</c:v>
                </c:pt>
                <c:pt idx="21">
                  <c:v>8.6400000000000018E-4</c:v>
                </c:pt>
                <c:pt idx="22">
                  <c:v>8.6400000000000018E-4</c:v>
                </c:pt>
                <c:pt idx="23">
                  <c:v>8.6400000000000018E-4</c:v>
                </c:pt>
                <c:pt idx="24">
                  <c:v>1.2560000000000002E-3</c:v>
                </c:pt>
                <c:pt idx="25">
                  <c:v>1.2560000000000002E-3</c:v>
                </c:pt>
                <c:pt idx="26">
                  <c:v>1.2560000000000002E-3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B78-4379-B077-01F88DBC3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6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742545931758529"/>
          <c:y val="0.15267716535433073"/>
          <c:w val="0.74079133858267721"/>
          <c:h val="0.6630392901394940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8940507436570428"/>
                  <c:y val="0.132119644594955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Sheet2!$U$6:$U$32</c:f>
              <c:numCache>
                <c:formatCode>General</c:formatCode>
                <c:ptCount val="27"/>
                <c:pt idx="0">
                  <c:v>2.3512500000000036E-4</c:v>
                </c:pt>
                <c:pt idx="1">
                  <c:v>2.3512500000000036E-4</c:v>
                </c:pt>
                <c:pt idx="2">
                  <c:v>2.3512500000000036E-4</c:v>
                </c:pt>
                <c:pt idx="3">
                  <c:v>6.3883500000000036E-4</c:v>
                </c:pt>
                <c:pt idx="4">
                  <c:v>6.3883500000000036E-4</c:v>
                </c:pt>
                <c:pt idx="5">
                  <c:v>6.3883500000000036E-4</c:v>
                </c:pt>
                <c:pt idx="6">
                  <c:v>1.1235450000000003E-3</c:v>
                </c:pt>
                <c:pt idx="7">
                  <c:v>1.1235450000000003E-3</c:v>
                </c:pt>
                <c:pt idx="8">
                  <c:v>1.1235450000000003E-3</c:v>
                </c:pt>
                <c:pt idx="9">
                  <c:v>3.3500000000000012E-4</c:v>
                </c:pt>
                <c:pt idx="10">
                  <c:v>3.3500000000000012E-4</c:v>
                </c:pt>
                <c:pt idx="11">
                  <c:v>3.3500000000000012E-4</c:v>
                </c:pt>
                <c:pt idx="12">
                  <c:v>6.9450000000000013E-4</c:v>
                </c:pt>
                <c:pt idx="13">
                  <c:v>6.9450000000000013E-4</c:v>
                </c:pt>
                <c:pt idx="14">
                  <c:v>6.9450000000000013E-4</c:v>
                </c:pt>
                <c:pt idx="15">
                  <c:v>1.1095000000000002E-3</c:v>
                </c:pt>
                <c:pt idx="16">
                  <c:v>1.1095000000000002E-3</c:v>
                </c:pt>
                <c:pt idx="17">
                  <c:v>1.1095000000000002E-3</c:v>
                </c:pt>
                <c:pt idx="18">
                  <c:v>3.5999999999999997E-4</c:v>
                </c:pt>
                <c:pt idx="19">
                  <c:v>3.5999999999999997E-4</c:v>
                </c:pt>
                <c:pt idx="20">
                  <c:v>3.5999999999999997E-4</c:v>
                </c:pt>
                <c:pt idx="21">
                  <c:v>9.7450000000000054E-4</c:v>
                </c:pt>
                <c:pt idx="22">
                  <c:v>9.7450000000000054E-4</c:v>
                </c:pt>
                <c:pt idx="23">
                  <c:v>9.7450000000000054E-4</c:v>
                </c:pt>
                <c:pt idx="24">
                  <c:v>1.2049999999999999E-3</c:v>
                </c:pt>
                <c:pt idx="25">
                  <c:v>1.2049999999999999E-3</c:v>
                </c:pt>
                <c:pt idx="26">
                  <c:v>1.2049999999999999E-3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3EC-45C6-8F59-B2FFCBA94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7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1107766950062343"/>
                  <c:y val="0.131627248698827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Sheet2!$R$6:$R$32</c:f>
              <c:numCache>
                <c:formatCode>General</c:formatCode>
                <c:ptCount val="27"/>
                <c:pt idx="0">
                  <c:v>1.8311E-4</c:v>
                </c:pt>
                <c:pt idx="1">
                  <c:v>1.8311E-4</c:v>
                </c:pt>
                <c:pt idx="2">
                  <c:v>1.8311E-4</c:v>
                </c:pt>
                <c:pt idx="3">
                  <c:v>6.0111000000000019E-4</c:v>
                </c:pt>
                <c:pt idx="4">
                  <c:v>6.0111000000000019E-4</c:v>
                </c:pt>
                <c:pt idx="5">
                  <c:v>6.0111000000000019E-4</c:v>
                </c:pt>
                <c:pt idx="6">
                  <c:v>1.0191100000000002E-3</c:v>
                </c:pt>
                <c:pt idx="7">
                  <c:v>1.0191100000000002E-3</c:v>
                </c:pt>
                <c:pt idx="8">
                  <c:v>1.0191100000000002E-3</c:v>
                </c:pt>
                <c:pt idx="9">
                  <c:v>2.5600000000000004E-4</c:v>
                </c:pt>
                <c:pt idx="10">
                  <c:v>2.5600000000000004E-4</c:v>
                </c:pt>
                <c:pt idx="11">
                  <c:v>2.5600000000000004E-4</c:v>
                </c:pt>
                <c:pt idx="12">
                  <c:v>6.7400000000000023E-4</c:v>
                </c:pt>
                <c:pt idx="13">
                  <c:v>6.7400000000000023E-4</c:v>
                </c:pt>
                <c:pt idx="14">
                  <c:v>6.7400000000000023E-4</c:v>
                </c:pt>
                <c:pt idx="15">
                  <c:v>1.0920000000000001E-3</c:v>
                </c:pt>
                <c:pt idx="16">
                  <c:v>1.0920000000000001E-3</c:v>
                </c:pt>
                <c:pt idx="17">
                  <c:v>1.0920000000000001E-3</c:v>
                </c:pt>
                <c:pt idx="18">
                  <c:v>3.6700000000000003E-4</c:v>
                </c:pt>
                <c:pt idx="19">
                  <c:v>3.6700000000000003E-4</c:v>
                </c:pt>
                <c:pt idx="20">
                  <c:v>3.6700000000000003E-4</c:v>
                </c:pt>
                <c:pt idx="21">
                  <c:v>7.8500000000000022E-4</c:v>
                </c:pt>
                <c:pt idx="22">
                  <c:v>7.8500000000000022E-4</c:v>
                </c:pt>
                <c:pt idx="23">
                  <c:v>7.8500000000000022E-4</c:v>
                </c:pt>
                <c:pt idx="24">
                  <c:v>1.2030000000000001E-3</c:v>
                </c:pt>
                <c:pt idx="25">
                  <c:v>1.2030000000000001E-3</c:v>
                </c:pt>
                <c:pt idx="26">
                  <c:v>1.2030000000000001E-3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63-48E4-A52C-25EBA177E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8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layout>
            <c:manualLayout>
              <c:xMode val="edge"/>
              <c:yMode val="edge"/>
              <c:x val="2.1606342644733881E-2"/>
              <c:y val="0.325992811923768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Actual MRR v/s MRR CASE 9</a:t>
            </a:r>
          </a:p>
        </c:rich>
      </c:tx>
      <c:layout>
        <c:manualLayout>
          <c:xMode val="edge"/>
          <c:yMode val="edge"/>
          <c:x val="0.43163451632436306"/>
          <c:y val="4.1458035184219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602187787938057"/>
          <c:y val="0.14760102322235102"/>
          <c:w val="0.75357458182071879"/>
          <c:h val="0.6681154322714736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6319612570619938"/>
                  <c:y val="2.7440279118422354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Sheet2!$M$6:$M$32</c:f>
              <c:numCache>
                <c:formatCode>General</c:formatCode>
                <c:ptCount val="27"/>
                <c:pt idx="0">
                  <c:v>2.2699999999999999E-4</c:v>
                </c:pt>
                <c:pt idx="1">
                  <c:v>2.4699999999999999E-4</c:v>
                </c:pt>
                <c:pt idx="2">
                  <c:v>2.5500000000000002E-4</c:v>
                </c:pt>
                <c:pt idx="3">
                  <c:v>6.8199999999999999E-4</c:v>
                </c:pt>
                <c:pt idx="4">
                  <c:v>5.6999999999999998E-4</c:v>
                </c:pt>
                <c:pt idx="5">
                  <c:v>5.2999999999999998E-4</c:v>
                </c:pt>
                <c:pt idx="6">
                  <c:v>1.1820000000000001E-3</c:v>
                </c:pt>
                <c:pt idx="7">
                  <c:v>1.0560000000000001E-3</c:v>
                </c:pt>
                <c:pt idx="8">
                  <c:v>1.109E-3</c:v>
                </c:pt>
                <c:pt idx="9">
                  <c:v>3.9599999999999998E-4</c:v>
                </c:pt>
                <c:pt idx="10">
                  <c:v>2.9E-4</c:v>
                </c:pt>
                <c:pt idx="11">
                  <c:v>3.0200000000000002E-4</c:v>
                </c:pt>
                <c:pt idx="12">
                  <c:v>6.9200000000000002E-4</c:v>
                </c:pt>
                <c:pt idx="13">
                  <c:v>6.9399999999999996E-4</c:v>
                </c:pt>
                <c:pt idx="14">
                  <c:v>7.7499999999999997E-4</c:v>
                </c:pt>
                <c:pt idx="15">
                  <c:v>1.15E-3</c:v>
                </c:pt>
                <c:pt idx="16">
                  <c:v>1.121E-3</c:v>
                </c:pt>
                <c:pt idx="17">
                  <c:v>1.1000000000000001E-3</c:v>
                </c:pt>
                <c:pt idx="18">
                  <c:v>3.5500000000000001E-4</c:v>
                </c:pt>
                <c:pt idx="19">
                  <c:v>3.3199999999999999E-4</c:v>
                </c:pt>
                <c:pt idx="20">
                  <c:v>3.4699999999999998E-4</c:v>
                </c:pt>
                <c:pt idx="21">
                  <c:v>9.6400000000000001E-4</c:v>
                </c:pt>
                <c:pt idx="22">
                  <c:v>1.052E-3</c:v>
                </c:pt>
                <c:pt idx="23">
                  <c:v>8.9999999999999998E-4</c:v>
                </c:pt>
                <c:pt idx="24">
                  <c:v>1.1670000000000001E-3</c:v>
                </c:pt>
                <c:pt idx="25">
                  <c:v>1.1199999999999999E-3</c:v>
                </c:pt>
                <c:pt idx="26">
                  <c:v>1.2700000000000001E-3</c:v>
                </c:pt>
              </c:numCache>
            </c:numRef>
          </c:xVal>
          <c:yVal>
            <c:numRef>
              <c:f>Sheet2!$V$6:$V$32</c:f>
              <c:numCache>
                <c:formatCode>General</c:formatCode>
                <c:ptCount val="27"/>
                <c:pt idx="0">
                  <c:v>2.5813499999999983E-4</c:v>
                </c:pt>
                <c:pt idx="1">
                  <c:v>2.5813499999999983E-4</c:v>
                </c:pt>
                <c:pt idx="2">
                  <c:v>2.5813499999999983E-4</c:v>
                </c:pt>
                <c:pt idx="3">
                  <c:v>5.923199999999997E-4</c:v>
                </c:pt>
                <c:pt idx="4">
                  <c:v>5.923199999999997E-4</c:v>
                </c:pt>
                <c:pt idx="5">
                  <c:v>5.923199999999997E-4</c:v>
                </c:pt>
                <c:pt idx="6">
                  <c:v>9.2819833333333314E-4</c:v>
                </c:pt>
                <c:pt idx="7">
                  <c:v>9.2819833333333314E-4</c:v>
                </c:pt>
                <c:pt idx="8">
                  <c:v>9.2819833333333314E-4</c:v>
                </c:pt>
                <c:pt idx="9">
                  <c:v>2.5683333333333331E-4</c:v>
                </c:pt>
                <c:pt idx="10">
                  <c:v>2.5683333333333331E-4</c:v>
                </c:pt>
                <c:pt idx="11">
                  <c:v>2.5683333333333331E-4</c:v>
                </c:pt>
                <c:pt idx="12">
                  <c:v>6.5143999999999998E-4</c:v>
                </c:pt>
                <c:pt idx="13">
                  <c:v>6.5143999999999998E-4</c:v>
                </c:pt>
                <c:pt idx="14">
                  <c:v>6.5143999999999998E-4</c:v>
                </c:pt>
                <c:pt idx="15">
                  <c:v>1.0240399999999999E-3</c:v>
                </c:pt>
                <c:pt idx="16">
                  <c:v>1.0240399999999999E-3</c:v>
                </c:pt>
                <c:pt idx="17">
                  <c:v>1.0240399999999999E-3</c:v>
                </c:pt>
                <c:pt idx="18">
                  <c:v>2.8253999999999996E-4</c:v>
                </c:pt>
                <c:pt idx="19">
                  <c:v>2.8253999999999996E-4</c:v>
                </c:pt>
                <c:pt idx="20">
                  <c:v>2.8253999999999996E-4</c:v>
                </c:pt>
                <c:pt idx="21">
                  <c:v>7.1533333333333323E-4</c:v>
                </c:pt>
                <c:pt idx="22">
                  <c:v>7.1533333333333323E-4</c:v>
                </c:pt>
                <c:pt idx="23">
                  <c:v>7.1533333333333323E-4</c:v>
                </c:pt>
                <c:pt idx="24">
                  <c:v>1.16844E-3</c:v>
                </c:pt>
                <c:pt idx="25">
                  <c:v>1.16844E-3</c:v>
                </c:pt>
                <c:pt idx="26">
                  <c:v>1.16844E-3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7D1-4138-8CA0-1170DB211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855792"/>
        <c:axId val="1984854352"/>
      </c:scatterChart>
      <c:valAx>
        <c:axId val="198485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MRR Case 9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4352"/>
        <c:crosses val="autoZero"/>
        <c:crossBetween val="midCat"/>
      </c:valAx>
      <c:valAx>
        <c:axId val="19848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>
                    <a:solidFill>
                      <a:srgbClr val="CC0099"/>
                    </a:solidFill>
                    <a:latin typeface="Arial Narrow" panose="020B0606020202030204" pitchFamily="34" charset="0"/>
                  </a:rPr>
                  <a:t>Actual MRR kg/s</a:t>
                </a:r>
              </a:p>
            </c:rich>
          </c:tx>
          <c:layout>
            <c:manualLayout>
              <c:xMode val="edge"/>
              <c:yMode val="edge"/>
              <c:x val="8.4584396143335946E-2"/>
              <c:y val="0.376999755695800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5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5">
      <a:fgClr>
        <a:srgbClr val="7030A0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80932283243707"/>
          <c:y val="0.18884928716904278"/>
          <c:w val="0.84316907393678764"/>
          <c:h val="0.5850646278685632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rgbClr val="CC0099">
                    <a:alpha val="50000"/>
                  </a:srgbClr>
                </a:solidFill>
                <a:round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0920713343828543"/>
                  <c:y val="-0.1558005249343832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rPr>
                      <a:t>y = -0.006x + 0.045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Sheet12!$C$11:$C$13</c:f>
              <c:numCache>
                <c:formatCode>General</c:formatCode>
                <c:ptCount val="3"/>
                <c:pt idx="0">
                  <c:v>2</c:v>
                </c:pt>
                <c:pt idx="1">
                  <c:v>2.5</c:v>
                </c:pt>
                <c:pt idx="2">
                  <c:v>3</c:v>
                </c:pt>
              </c:numCache>
            </c:numRef>
          </c:xVal>
          <c:yVal>
            <c:numRef>
              <c:f>Sheet12!$V$11:$V$13</c:f>
              <c:numCache>
                <c:formatCode>General</c:formatCode>
                <c:ptCount val="3"/>
                <c:pt idx="0">
                  <c:v>3.7678329987857341E-2</c:v>
                </c:pt>
                <c:pt idx="1">
                  <c:v>2.0607937310234407E-2</c:v>
                </c:pt>
                <c:pt idx="2">
                  <c:v>3.1669947331684364E-2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48C-444A-BF59-894519E14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684224"/>
        <c:axId val="1884684704"/>
      </c:scatterChart>
      <c:valAx>
        <c:axId val="18846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Nozzle dia. </a:t>
                </a:r>
                <a:r>
                  <a:rPr lang="en-IN" sz="1600" dirty="0" err="1">
                    <a:latin typeface="Arial Narrow" panose="020B0606020202030204" pitchFamily="34" charset="0"/>
                  </a:rPr>
                  <a:t>dN</a:t>
                </a:r>
                <a:r>
                  <a:rPr lang="en-IN" sz="1600" dirty="0">
                    <a:latin typeface="Arial Narrow" panose="020B0606020202030204" pitchFamily="34" charset="0"/>
                  </a:rPr>
                  <a:t> 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704"/>
        <c:crosses val="autoZero"/>
        <c:crossBetween val="midCat"/>
      </c:valAx>
      <c:valAx>
        <c:axId val="18846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rgbClr val="CC0099">
                    <a:alpha val="50000"/>
                  </a:srgbClr>
                </a:solidFill>
                <a:round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8425938377814503"/>
                  <c:y val="-0.2789589876204049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rPr>
                      <a:t>y = -0.0319x + 0.1187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Sheet12!$C$8:$C$10</c:f>
              <c:numCache>
                <c:formatCode>General</c:formatCode>
                <c:ptCount val="3"/>
                <c:pt idx="0">
                  <c:v>2</c:v>
                </c:pt>
                <c:pt idx="1">
                  <c:v>2.5</c:v>
                </c:pt>
                <c:pt idx="2">
                  <c:v>3</c:v>
                </c:pt>
              </c:numCache>
            </c:numRef>
          </c:xVal>
          <c:yVal>
            <c:numRef>
              <c:f>Sheet12!$V$8:$V$10</c:f>
              <c:numCache>
                <c:formatCode>General</c:formatCode>
                <c:ptCount val="3"/>
                <c:pt idx="0">
                  <c:v>5.3411645050330858E-2</c:v>
                </c:pt>
                <c:pt idx="1">
                  <c:v>4.1753495969493855E-2</c:v>
                </c:pt>
                <c:pt idx="2">
                  <c:v>2.1484920307769786E-2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E2-4935-B913-22F0CFB6C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684224"/>
        <c:axId val="1884684704"/>
      </c:scatterChart>
      <c:valAx>
        <c:axId val="18846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Nozzle dia. </a:t>
                </a:r>
                <a:r>
                  <a:rPr lang="en-IN" sz="1600" dirty="0" err="1">
                    <a:latin typeface="Arial Narrow" panose="020B0606020202030204" pitchFamily="34" charset="0"/>
                  </a:rPr>
                  <a:t>dN</a:t>
                </a:r>
                <a:r>
                  <a:rPr lang="en-IN" sz="1600" dirty="0">
                    <a:latin typeface="Arial Narrow" panose="020B0606020202030204" pitchFamily="34" charset="0"/>
                  </a:rPr>
                  <a:t> 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704"/>
        <c:crosses val="autoZero"/>
        <c:crossBetween val="midCat"/>
      </c:valAx>
      <c:valAx>
        <c:axId val="18846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Narrow" panose="020B0606020202030204" pitchFamily="34" charset="0"/>
              </a:rPr>
              <a:t>Actual MRR v/s Theoretical  MRR  for P=5.515 </a:t>
            </a:r>
            <a:r>
              <a:rPr lang="en-US" cap="none" dirty="0">
                <a:latin typeface="Arial Narrow" panose="020B0606020202030204" pitchFamily="34" charset="0"/>
              </a:rPr>
              <a:t>bar</a:t>
            </a:r>
            <a:endParaRPr lang="en-US" dirty="0">
              <a:latin typeface="Arial Narrow" panose="020B0606020202030204" pitchFamily="34" charset="0"/>
            </a:endParaRPr>
          </a:p>
        </c:rich>
      </c:tx>
      <c:layout>
        <c:manualLayout>
          <c:xMode val="edge"/>
          <c:yMode val="edge"/>
          <c:x val="0.20780651116275761"/>
          <c:y val="3.038998912111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rgbClr val="CC0099"/>
                </a:solidFill>
                <a:round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5493241469816275"/>
                  <c:y val="-2.132764654418197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Sheet12!$Y$5:$Y$7</c:f>
              <c:numCache>
                <c:formatCode>General</c:formatCode>
                <c:ptCount val="3"/>
                <c:pt idx="0">
                  <c:v>2.6829236149742666E-4</c:v>
                </c:pt>
                <c:pt idx="1">
                  <c:v>5.583213916366442E-4</c:v>
                </c:pt>
                <c:pt idx="2">
                  <c:v>9.2277461721059677E-4</c:v>
                </c:pt>
              </c:numCache>
            </c:numRef>
          </c:xVal>
          <c:yVal>
            <c:numRef>
              <c:f>Sheet12!$P$5:$P$7</c:f>
              <c:numCache>
                <c:formatCode>General</c:formatCode>
                <c:ptCount val="3"/>
                <c:pt idx="0">
                  <c:v>2.9399999999999999E-4</c:v>
                </c:pt>
                <c:pt idx="1">
                  <c:v>4.9583333333333239E-4</c:v>
                </c:pt>
                <c:pt idx="2">
                  <c:v>9.5454545454544762E-4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807-4F1F-9DDB-45C341087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684224"/>
        <c:axId val="1884684704"/>
      </c:scatterChart>
      <c:valAx>
        <c:axId val="18846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B2D4E5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latin typeface="Arial Narrow" panose="020B0606020202030204" pitchFamily="34" charset="0"/>
                  </a:rPr>
                  <a:t>Theoretical MRR in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704"/>
        <c:crosses val="autoZero"/>
        <c:crossBetween val="midCat"/>
      </c:valAx>
      <c:valAx>
        <c:axId val="18846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Actual MRR in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224"/>
        <c:crosses val="autoZero"/>
        <c:crossBetween val="midCat"/>
      </c:valAx>
      <c:spPr>
        <a:pattFill prst="pct75">
          <a:fgClr>
            <a:srgbClr val="CCEEFF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Narrow" panose="020B0606020202030204" pitchFamily="34" charset="0"/>
              </a:rPr>
              <a:t>Actual MRR v/s Theoretical  MRR for  P=6.5 </a:t>
            </a:r>
            <a:r>
              <a:rPr lang="en-US" cap="none" dirty="0">
                <a:latin typeface="Arial Narrow" panose="020B0606020202030204" pitchFamily="34" charset="0"/>
              </a:rPr>
              <a:t>bar</a:t>
            </a:r>
            <a:endParaRPr lang="en-US" dirty="0">
              <a:latin typeface="Arial Narrow" panose="020B0606020202030204" pitchFamily="34" charset="0"/>
            </a:endParaRPr>
          </a:p>
        </c:rich>
      </c:tx>
      <c:layout>
        <c:manualLayout>
          <c:xMode val="edge"/>
          <c:yMode val="edge"/>
          <c:x val="0.26113111721198146"/>
          <c:y val="4.0173287363792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rgbClr val="CC0099">
                    <a:alpha val="50000"/>
                  </a:srgbClr>
                </a:solidFill>
                <a:round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19070078740157481"/>
                  <c:y val="-5.7971014492753622E-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Sheet12!$Y$8:$Y$10</c:f>
              <c:numCache>
                <c:formatCode>General</c:formatCode>
                <c:ptCount val="3"/>
                <c:pt idx="0">
                  <c:v>6.6344061322326205E-4</c:v>
                </c:pt>
                <c:pt idx="1">
                  <c:v>5.6953314801170662E-4</c:v>
                </c:pt>
                <c:pt idx="2">
                  <c:v>6.8394223641270006E-4</c:v>
                </c:pt>
              </c:numCache>
            </c:numRef>
          </c:xVal>
          <c:yVal>
            <c:numRef>
              <c:f>Sheet12!$P$8:$P$10</c:f>
              <c:numCache>
                <c:formatCode>General</c:formatCode>
                <c:ptCount val="3"/>
                <c:pt idx="0">
                  <c:v>6.4545454545454834E-4</c:v>
                </c:pt>
                <c:pt idx="1">
                  <c:v>6.1052631578947184E-4</c:v>
                </c:pt>
                <c:pt idx="2">
                  <c:v>6.3888888888889999E-4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046-4D43-9D61-FE2D4A4E6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684224"/>
        <c:axId val="1884684704"/>
      </c:scatterChart>
      <c:valAx>
        <c:axId val="18846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latin typeface="Arial Narrow" panose="020B0606020202030204" pitchFamily="34" charset="0"/>
                  </a:rPr>
                  <a:t>Theoretical MRR in kg/</a:t>
                </a:r>
                <a:r>
                  <a:rPr lang="en-IN" dirty="0"/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704"/>
        <c:crosses val="autoZero"/>
        <c:crossBetween val="midCat"/>
      </c:valAx>
      <c:valAx>
        <c:axId val="18846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>
                    <a:latin typeface="Arial Narrow" panose="020B0606020202030204" pitchFamily="34" charset="0"/>
                  </a:rPr>
                  <a:t>Actual MRR in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684224"/>
        <c:crosses val="autoZero"/>
        <c:crossBetween val="midCat"/>
      </c:valAx>
      <c:spPr>
        <a:pattFill prst="pct75">
          <a:fgClr>
            <a:srgbClr val="CCEEFF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P v/s K for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d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=2mm &amp; X=3mm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Sheet35!$L$2</c:f>
              <c:strCache>
                <c:ptCount val="1"/>
                <c:pt idx="0">
                  <c:v>P (bar)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4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FF0000"/>
                </a:solidFill>
                <a:prstDash val="sysDash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3165744911076789"/>
                  <c:y val="-0.3065667129752483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CC0099"/>
                        </a:solidFill>
                        <a:latin typeface="Arial Narrow" panose="020B0606020202030204" pitchFamily="34" charset="0"/>
                      </a:rPr>
                      <a:t>y = -0.0006x + 0.0434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Sheet35!$L$3:$L$6</c:f>
              <c:numCache>
                <c:formatCode>General</c:formatCode>
                <c:ptCount val="4"/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xVal>
          <c:yVal>
            <c:numRef>
              <c:f>Sheet35!$K$3:$K$6</c:f>
              <c:numCache>
                <c:formatCode>0.000</c:formatCode>
                <c:ptCount val="4"/>
                <c:pt idx="1">
                  <c:v>3.791433891992551E-2</c:v>
                </c:pt>
                <c:pt idx="2">
                  <c:v>4.218447016354257E-2</c:v>
                </c:pt>
                <c:pt idx="3">
                  <c:v>3.5457116126522935E-2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499-4977-A350-DF08EF05B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9731071"/>
        <c:axId val="539731551"/>
      </c:scatterChart>
      <c:valAx>
        <c:axId val="539731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P (</a:t>
                </a:r>
                <a:r>
                  <a:rPr lang="en-IN" sz="1400" cap="none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bar</a:t>
                </a:r>
                <a:r>
                  <a:rPr lang="en-IN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551"/>
        <c:crosses val="autoZero"/>
        <c:crossBetween val="midCat"/>
      </c:valAx>
      <c:valAx>
        <c:axId val="539731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0">
      <a:fgClr>
        <a:srgbClr val="AEF8A4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P v/s K for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d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=2mm &amp; X=6mm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Sheet35!$L$2</c:f>
              <c:strCache>
                <c:ptCount val="1"/>
                <c:pt idx="0">
                  <c:v>P (bar)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5041665752261636"/>
                  <c:y val="-0.3398533466054481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CC0099"/>
                        </a:solidFill>
                        <a:latin typeface="Arial Narrow" panose="020B0606020202030204" pitchFamily="34" charset="0"/>
                      </a:rPr>
                      <a:t>y = -0.0135x + 0.2256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Sheet35!$L$11:$L$13</c:f>
              <c:numCache>
                <c:formatCode>General</c:formatCode>
                <c:ptCount val="3"/>
                <c:pt idx="0">
                  <c:v>6</c:v>
                </c:pt>
                <c:pt idx="1">
                  <c:v>8</c:v>
                </c:pt>
                <c:pt idx="2">
                  <c:v>10</c:v>
                </c:pt>
              </c:numCache>
            </c:numRef>
          </c:xVal>
          <c:yVal>
            <c:numRef>
              <c:f>Sheet35!$K$11:$K$13</c:f>
              <c:numCache>
                <c:formatCode>0.00</c:formatCode>
                <c:ptCount val="3"/>
                <c:pt idx="0">
                  <c:v>8.9595375722543349E-2</c:v>
                </c:pt>
                <c:pt idx="1">
                  <c:v>0.22801112249378019</c:v>
                </c:pt>
                <c:pt idx="2">
                  <c:v>3.5678244050121939E-2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70-4660-9D03-1EAD7E94DD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9731071"/>
        <c:axId val="539731551"/>
      </c:scatterChart>
      <c:valAx>
        <c:axId val="539731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P (bar)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551"/>
        <c:crosses val="autoZero"/>
        <c:crossBetween val="midCat"/>
      </c:valAx>
      <c:valAx>
        <c:axId val="539731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0">
      <a:fgClr>
        <a:srgbClr val="AEF8A4"/>
      </a:fgClr>
      <a:bgClr>
        <a:schemeClr val="bg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P v/s K for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d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=2mm &amp; X=9mm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Sheet35!$L$2</c:f>
              <c:strCache>
                <c:ptCount val="1"/>
                <c:pt idx="0">
                  <c:v>P (bar)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1208497375328081"/>
                  <c:y val="-0.3374067698254176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rgbClr val="CC0099"/>
                        </a:solidFill>
                        <a:latin typeface="Arial Narrow" panose="020B0606020202030204" pitchFamily="34" charset="0"/>
                      </a:rPr>
                      <a:t>y = -0.0148x + 0.2032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Sheet35!$L$18:$L$20</c:f>
              <c:numCache>
                <c:formatCode>General</c:formatCode>
                <c:ptCount val="3"/>
                <c:pt idx="0">
                  <c:v>6</c:v>
                </c:pt>
                <c:pt idx="1">
                  <c:v>8</c:v>
                </c:pt>
                <c:pt idx="2">
                  <c:v>10</c:v>
                </c:pt>
              </c:numCache>
            </c:numRef>
          </c:xVal>
          <c:yVal>
            <c:numRef>
              <c:f>Sheet35!$K$18:$K$20</c:f>
              <c:numCache>
                <c:formatCode>0.00</c:formatCode>
                <c:ptCount val="3"/>
                <c:pt idx="0">
                  <c:v>0.1153072625698324</c:v>
                </c:pt>
                <c:pt idx="1">
                  <c:v>8.2321088833601633E-2</c:v>
                </c:pt>
                <c:pt idx="2">
                  <c:v>5.5976032797224851E-2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759-478F-98FD-70FE798A6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9731071"/>
        <c:axId val="539731551"/>
      </c:scatterChart>
      <c:valAx>
        <c:axId val="539731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P (bar)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551"/>
        <c:crosses val="autoZero"/>
        <c:crossBetween val="midCat"/>
      </c:valAx>
      <c:valAx>
        <c:axId val="539731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K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516909363882102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731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20">
      <a:fgClr>
        <a:srgbClr val="AEF8A4"/>
      </a:fgClr>
      <a:bgClr>
        <a:schemeClr val="bg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17593233632371"/>
          <c:y val="3.4834390585763403E-2"/>
          <c:w val="0.85473431391146626"/>
          <c:h val="0.830811368313679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Sheet35!$J$63</c:f>
              <c:strCache>
                <c:ptCount val="1"/>
                <c:pt idx="0">
                  <c:v>Act MRR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6921680359814282"/>
                  <c:y val="-2.266047467407825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Sheet35!$I$64:$I$93</c:f>
              <c:numCache>
                <c:formatCode>0.0E+00</c:formatCode>
                <c:ptCount val="30"/>
                <c:pt idx="1">
                  <c:v>8.8161975000000006E-5</c:v>
                </c:pt>
                <c:pt idx="2" formatCode="0.00000">
                  <c:v>1.26603368E-4</c:v>
                </c:pt>
                <c:pt idx="3" formatCode="0.00000">
                  <c:v>1.6721775620000002E-4</c:v>
                </c:pt>
                <c:pt idx="4" formatCode="0.000000">
                  <c:v>1.9412260800000001E-4</c:v>
                </c:pt>
                <c:pt idx="5" formatCode="0.000000">
                  <c:v>2.4106824000000001E-4</c:v>
                </c:pt>
                <c:pt idx="6" formatCode="0.000000">
                  <c:v>2.499393072E-4</c:v>
                </c:pt>
                <c:pt idx="7" formatCode="0.000000">
                  <c:v>1.2542529999999999E-4</c:v>
                </c:pt>
                <c:pt idx="8" formatCode="0.000000">
                  <c:v>1.3906521599999996E-4</c:v>
                </c:pt>
                <c:pt idx="9" formatCode="0.000000">
                  <c:v>1.2252743999999994E-4</c:v>
                </c:pt>
                <c:pt idx="11" formatCode="0.00000">
                  <c:v>6.8056694999999996E-4</c:v>
                </c:pt>
                <c:pt idx="12" formatCode="0.00000">
                  <c:v>1.0120151737000001E-3</c:v>
                </c:pt>
                <c:pt idx="13" formatCode="0.00000">
                  <c:v>1.3543325471999999E-3</c:v>
                </c:pt>
                <c:pt idx="14" formatCode="0.00000">
                  <c:v>1.4386015680000002E-3</c:v>
                </c:pt>
                <c:pt idx="15" formatCode="0.00000">
                  <c:v>1.9802034000000004E-3</c:v>
                </c:pt>
                <c:pt idx="16" formatCode="0.00000">
                  <c:v>2.2508236080000001E-3</c:v>
                </c:pt>
                <c:pt idx="17" formatCode="0.00000">
                  <c:v>2.1808912499999993E-3</c:v>
                </c:pt>
                <c:pt idx="18" formatCode="0.00000">
                  <c:v>1.8261602479999993E-3</c:v>
                </c:pt>
                <c:pt idx="19" formatCode="0.00000">
                  <c:v>5.433191399999988E-4</c:v>
                </c:pt>
                <c:pt idx="21" formatCode="0.00000">
                  <c:v>1.4225129999999996E-3</c:v>
                </c:pt>
                <c:pt idx="22" formatCode="0.00000">
                  <c:v>1.8390287160000003E-3</c:v>
                </c:pt>
                <c:pt idx="23" formatCode="0.00000">
                  <c:v>2.1887280319999999E-3</c:v>
                </c:pt>
                <c:pt idx="24" formatCode="0.00000">
                  <c:v>2.780141832E-3</c:v>
                </c:pt>
                <c:pt idx="25" formatCode="0.00000">
                  <c:v>3.4621991040000005E-3</c:v>
                </c:pt>
                <c:pt idx="26" formatCode="0.00000">
                  <c:v>3.7811477440000013E-3</c:v>
                </c:pt>
                <c:pt idx="27" formatCode="0.00000">
                  <c:v>2.4430143750000001E-3</c:v>
                </c:pt>
                <c:pt idx="28" formatCode="0.00000">
                  <c:v>2.9247973200000007E-3</c:v>
                </c:pt>
                <c:pt idx="29" formatCode="0.00000">
                  <c:v>3.070511010000001E-3</c:v>
                </c:pt>
              </c:numCache>
            </c:numRef>
          </c:xVal>
          <c:yVal>
            <c:numRef>
              <c:f>Sheet35!$J$64:$J$93</c:f>
              <c:numCache>
                <c:formatCode>General</c:formatCode>
                <c:ptCount val="30"/>
                <c:pt idx="1">
                  <c:v>8.3999999999999995E-5</c:v>
                </c:pt>
                <c:pt idx="2">
                  <c:v>1.3999999999999999E-4</c:v>
                </c:pt>
                <c:pt idx="3">
                  <c:v>1.6000000000000001E-4</c:v>
                </c:pt>
                <c:pt idx="4">
                  <c:v>1.2E-4</c:v>
                </c:pt>
                <c:pt idx="5">
                  <c:v>4.6000000000000001E-4</c:v>
                </c:pt>
                <c:pt idx="6">
                  <c:v>9.7999999999999997E-4</c:v>
                </c:pt>
                <c:pt idx="7">
                  <c:v>1.26E-4</c:v>
                </c:pt>
                <c:pt idx="8">
                  <c:v>1.34E-4</c:v>
                </c:pt>
                <c:pt idx="9">
                  <c:v>1.2300000000000001E-4</c:v>
                </c:pt>
                <c:pt idx="11">
                  <c:v>7.2000000000000005E-4</c:v>
                </c:pt>
                <c:pt idx="12">
                  <c:v>8.8999999999999995E-4</c:v>
                </c:pt>
                <c:pt idx="13">
                  <c:v>1.4400000000000001E-3</c:v>
                </c:pt>
                <c:pt idx="14">
                  <c:v>1.5200000000000001E-3</c:v>
                </c:pt>
                <c:pt idx="15">
                  <c:v>1.64E-3</c:v>
                </c:pt>
                <c:pt idx="16">
                  <c:v>2.49E-3</c:v>
                </c:pt>
                <c:pt idx="17">
                  <c:v>1.42E-3</c:v>
                </c:pt>
                <c:pt idx="18">
                  <c:v>8.5999999999999998E-4</c:v>
                </c:pt>
                <c:pt idx="19">
                  <c:v>1.2300000000000001E-4</c:v>
                </c:pt>
                <c:pt idx="21">
                  <c:v>1.1299999999999999E-3</c:v>
                </c:pt>
                <c:pt idx="22">
                  <c:v>2.5600000000000002E-3</c:v>
                </c:pt>
                <c:pt idx="23">
                  <c:v>1.7600000000000001E-3</c:v>
                </c:pt>
                <c:pt idx="24">
                  <c:v>2.5000000000000001E-3</c:v>
                </c:pt>
                <c:pt idx="25">
                  <c:v>4.28E-3</c:v>
                </c:pt>
                <c:pt idx="26">
                  <c:v>3.1099999999999999E-3</c:v>
                </c:pt>
                <c:pt idx="27">
                  <c:v>2.2699999999999999E-3</c:v>
                </c:pt>
                <c:pt idx="28">
                  <c:v>2.7599999999999999E-3</c:v>
                </c:pt>
                <c:pt idx="29">
                  <c:v>3.0899999999999999E-3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37-4C06-9102-D2A9DFB1B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7447103"/>
        <c:axId val="957451423"/>
      </c:scatterChart>
      <c:valAx>
        <c:axId val="957447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Act MRR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7451423"/>
        <c:crosses val="autoZero"/>
        <c:crossBetween val="midCat"/>
      </c:valAx>
      <c:valAx>
        <c:axId val="957451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Th MRR kg/s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7447103"/>
        <c:crosses val="autoZero"/>
        <c:crossBetween val="midCat"/>
      </c:valAx>
      <c:spPr>
        <a:pattFill prst="pct25">
          <a:fgClr>
            <a:srgbClr val="AEF8A4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pattFill prst="pct30">
      <a:fgClr>
        <a:srgbClr val="AEF8A4"/>
      </a:fgClr>
      <a:bgClr>
        <a:schemeClr val="bg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10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E68D-D6CD-23F8-F2E9-E1F33F3E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164A-1C02-22CE-2234-C636E18AD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BC24E-A7BC-7DB3-B40B-A4E1CB32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6725-1110-4471-B77C-89DB6DD1448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7EE42-79F0-928A-1109-7B414391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E8D68-F7C5-6C03-8893-EE53BB4D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7C8E-998A-4F3E-AFB5-3A7B0CDD74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088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1CC9-33C1-D58D-7209-4E2AD1034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D2D14-ED5B-558D-E451-B30FAB317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B1B0-CBD2-F543-B4AE-18A29FAB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6725-1110-4471-B77C-89DB6DD1448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B9D9A-6505-0859-F061-3A4DDBD3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AED91-CB91-E90E-CA0A-C6A68952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7C8E-998A-4F3E-AFB5-3A7B0CDD74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032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B789-4178-DD0C-EC62-03F7F937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5AAEF4-F5F4-07CC-BAB5-7DA6BEFE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6725-1110-4471-B77C-89DB6DD1448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5F20D-E527-CD33-6BF4-E292C606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7620B-0706-4CD1-1268-75A717B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7C8E-998A-4F3E-AFB5-3A7B0CDD74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49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jmachtools.2009.05.012" TargetMode="External"/><Relationship Id="rId7" Type="http://schemas.openxmlformats.org/officeDocument/2006/relationships/hyperlink" Target="https://doi.org/10.1016/j.jmapro.2021.10.036" TargetMode="External"/><Relationship Id="rId2" Type="http://schemas.openxmlformats.org/officeDocument/2006/relationships/hyperlink" Target="https://doi.org/10.1016/j.wear.2020.203596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i.org/10.1016/j.triboint.2018.08.013" TargetMode="External"/><Relationship Id="rId5" Type="http://schemas.openxmlformats.org/officeDocument/2006/relationships/hyperlink" Target="https://doi.org/10.1016/j.jmapro.2014.08.006" TargetMode="External"/><Relationship Id="rId4" Type="http://schemas.openxmlformats.org/officeDocument/2006/relationships/hyperlink" Target="https://doi.org/10.1016/S0043-1648(99)00180-5" TargetMode="Externa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matchemphys.2022.125865" TargetMode="External"/><Relationship Id="rId3" Type="http://schemas.openxmlformats.org/officeDocument/2006/relationships/hyperlink" Target="https://doi.org/10.1016/j.matpr.2017.12.171" TargetMode="External"/><Relationship Id="rId7" Type="http://schemas.openxmlformats.org/officeDocument/2006/relationships/hyperlink" Target="https://doi.org/10.1080/10426919608947507" TargetMode="External"/><Relationship Id="rId2" Type="http://schemas.openxmlformats.org/officeDocument/2006/relationships/hyperlink" Target="https://doi.org/10.1016/j.ijmachtools.2007.08.019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i.org/10.1016/j.matpr.2022.08.229" TargetMode="External"/><Relationship Id="rId5" Type="http://schemas.openxmlformats.org/officeDocument/2006/relationships/hyperlink" Target="https://doi.org/10.1016/j.matpr.2017.12.09520220721" TargetMode="External"/><Relationship Id="rId4" Type="http://schemas.openxmlformats.org/officeDocument/2006/relationships/hyperlink" Target="https://doi.org/10.1016/j.matpr.2015.07.149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gyr.2022.09.062" TargetMode="External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00170-024-13009-9" TargetMode="External"/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D4E1F-F015-B3B8-7B43-799AB2ED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0"/>
            <a:ext cx="119253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01FC8A-1B19-31E5-A302-4D999D58D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38801"/>
              </p:ext>
            </p:extLst>
          </p:nvPr>
        </p:nvGraphicFramePr>
        <p:xfrm>
          <a:off x="1773044" y="1147683"/>
          <a:ext cx="11383718" cy="6981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600">
                  <a:extLst>
                    <a:ext uri="{9D8B030D-6E8A-4147-A177-3AD203B41FA5}">
                      <a16:colId xmlns:a16="http://schemas.microsoft.com/office/drawing/2014/main" val="2395353462"/>
                    </a:ext>
                  </a:extLst>
                </a:gridCol>
                <a:gridCol w="1107122">
                  <a:extLst>
                    <a:ext uri="{9D8B030D-6E8A-4147-A177-3AD203B41FA5}">
                      <a16:colId xmlns:a16="http://schemas.microsoft.com/office/drawing/2014/main" val="3328851341"/>
                    </a:ext>
                  </a:extLst>
                </a:gridCol>
                <a:gridCol w="975907">
                  <a:extLst>
                    <a:ext uri="{9D8B030D-6E8A-4147-A177-3AD203B41FA5}">
                      <a16:colId xmlns:a16="http://schemas.microsoft.com/office/drawing/2014/main" val="2774192446"/>
                    </a:ext>
                  </a:extLst>
                </a:gridCol>
                <a:gridCol w="1357666">
                  <a:extLst>
                    <a:ext uri="{9D8B030D-6E8A-4147-A177-3AD203B41FA5}">
                      <a16:colId xmlns:a16="http://schemas.microsoft.com/office/drawing/2014/main" val="2414303904"/>
                    </a:ext>
                  </a:extLst>
                </a:gridCol>
                <a:gridCol w="1178885">
                  <a:extLst>
                    <a:ext uri="{9D8B030D-6E8A-4147-A177-3AD203B41FA5}">
                      <a16:colId xmlns:a16="http://schemas.microsoft.com/office/drawing/2014/main" val="2531161046"/>
                    </a:ext>
                  </a:extLst>
                </a:gridCol>
                <a:gridCol w="1352289">
                  <a:extLst>
                    <a:ext uri="{9D8B030D-6E8A-4147-A177-3AD203B41FA5}">
                      <a16:colId xmlns:a16="http://schemas.microsoft.com/office/drawing/2014/main" val="1149838545"/>
                    </a:ext>
                  </a:extLst>
                </a:gridCol>
                <a:gridCol w="1380519">
                  <a:extLst>
                    <a:ext uri="{9D8B030D-6E8A-4147-A177-3AD203B41FA5}">
                      <a16:colId xmlns:a16="http://schemas.microsoft.com/office/drawing/2014/main" val="1806940773"/>
                    </a:ext>
                  </a:extLst>
                </a:gridCol>
                <a:gridCol w="1352289">
                  <a:extLst>
                    <a:ext uri="{9D8B030D-6E8A-4147-A177-3AD203B41FA5}">
                      <a16:colId xmlns:a16="http://schemas.microsoft.com/office/drawing/2014/main" val="2954832501"/>
                    </a:ext>
                  </a:extLst>
                </a:gridCol>
                <a:gridCol w="1864441">
                  <a:extLst>
                    <a:ext uri="{9D8B030D-6E8A-4147-A177-3AD203B41FA5}">
                      <a16:colId xmlns:a16="http://schemas.microsoft.com/office/drawing/2014/main" val="2123239233"/>
                    </a:ext>
                  </a:extLst>
                </a:gridCol>
              </a:tblGrid>
              <a:tr h="10333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Trial No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Pressure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P1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( 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kern="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Dia. of Nozzle </a:t>
                      </a:r>
                      <a:r>
                        <a:rPr lang="en-US" sz="2000" kern="0" dirty="0" err="1">
                          <a:effectLst/>
                        </a:rPr>
                        <a:t>d</a:t>
                      </a:r>
                      <a:r>
                        <a:rPr lang="en-US" sz="2000" kern="0" baseline="-25000" dirty="0" err="1">
                          <a:effectLst/>
                        </a:rPr>
                        <a:t>N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kern="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Abrasive flow rate AFC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kern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Standoff distance </a:t>
                      </a:r>
                      <a:r>
                        <a:rPr lang="en-US" sz="2000" kern="0" dirty="0" err="1">
                          <a:effectLst/>
                        </a:rPr>
                        <a:t>SoD</a:t>
                      </a:r>
                      <a:r>
                        <a:rPr lang="en-US" sz="2000" kern="0" dirty="0">
                          <a:effectLst/>
                        </a:rPr>
                        <a:t> x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kern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Initial weight of workpiece Wi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( 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Time of machining t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(s)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kern="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kern="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Final weight of workpiece </a:t>
                      </a:r>
                      <a:r>
                        <a:rPr lang="en-US" sz="2000" kern="0" dirty="0" err="1">
                          <a:effectLst/>
                        </a:rPr>
                        <a:t>Wf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Actual Material removal rate MRR </a:t>
                      </a: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(kg/s)</a:t>
                      </a:r>
                      <a:endParaRPr lang="en-US" sz="2000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kern="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solidFill>
                            <a:srgbClr val="CC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98191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5.515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46.8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48.064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300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47.818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0.000294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6773635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5.515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283.8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78.17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480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77.932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0.000496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092440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3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5.515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470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78.485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330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78.17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0.000955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312931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4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6.5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470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49.759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330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49.546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0.000645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927057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6.5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46.8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77.702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570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77.354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0.000611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563074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6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6.5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283.8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77.932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360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77.702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0.000639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521123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7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283.8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45.948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360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45.755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0.000536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066453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8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2.5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470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78.647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270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78.485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0.0006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2360055"/>
                  </a:ext>
                </a:extLst>
              </a:tr>
              <a:tr h="4779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9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IN" sz="20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46.8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79.048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420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78.647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  <a:highlight>
                            <a:srgbClr val="FFFF00"/>
                          </a:highlight>
                        </a:rPr>
                        <a:t>0.000955</a:t>
                      </a:r>
                      <a:endParaRPr lang="en-IN" sz="20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657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3AB7D2-5CF5-B6E3-39F3-26472AA92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726" y="271298"/>
            <a:ext cx="10671717" cy="110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5650"/>
              </a:lnSpc>
              <a:buNone/>
            </a:pPr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Table 1. Experimental Results Table</a:t>
            </a:r>
            <a:endParaRPr lang="en-US" sz="4000" dirty="0">
              <a:solidFill>
                <a:srgbClr val="CC0099"/>
              </a:solidFill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302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91D9-0052-2037-0599-26075065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920" y="0"/>
            <a:ext cx="0" cy="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CB68-613A-28C7-34DE-B2EDB36D1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920" y="0"/>
            <a:ext cx="0" cy="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021C7-3ECC-43B2-7406-CD912305544A}"/>
              </a:ext>
            </a:extLst>
          </p:cNvPr>
          <p:cNvSpPr txBox="1"/>
          <p:nvPr/>
        </p:nvSpPr>
        <p:spPr>
          <a:xfrm>
            <a:off x="703084" y="416788"/>
            <a:ext cx="12755880" cy="603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References:</a:t>
            </a:r>
            <a:endParaRPr lang="en-IN" sz="2800" dirty="0">
              <a:solidFill>
                <a:srgbClr val="CC0099"/>
              </a:solidFill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500"/>
              </a:spcBef>
              <a:spcAft>
                <a:spcPts val="500"/>
              </a:spcAft>
              <a:tabLst>
                <a:tab pos="4572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.  </a:t>
            </a:r>
            <a:r>
              <a:rPr lang="en-IN" sz="20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Melentiev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, R. and Fang, F., 2021. Prediction of crater depth, surface roughness, and erosion rate during abrasive jet machining of glass. Wear, 468, p.203-596. </a:t>
            </a:r>
            <a:r>
              <a:rPr lang="en-IN" sz="200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hlinkClick r:id="rId2"/>
              </a:rPr>
              <a:t>https://doi.org/10.1016/j.wear.2020.203596</a:t>
            </a:r>
            <a:endParaRPr lang="en-IN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Jafar, R.H.M., 2013. Erosion and Roughness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Modeling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in Abrasive Jet Micro-Machining of Brittle Materials (Doctoral dissertation, University of Toronto).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Li, H.Z., Wang, J. and Fan, J.M., 2009. Analysis and modelling of particle velocities in micro-abrasive air jet. International Journal of Machine Tools and Manufacture, 49(11), pp.850-858. </a:t>
            </a:r>
            <a:r>
              <a:rPr lang="en-IN" sz="2000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3"/>
              </a:rPr>
              <a:t>https://doi.org/10.1016/j.ijmachtools.2009.05.012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Verspui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M.A., de With, G., Corbijn, A. and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Slikkerveer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P.J., 1999. Simulation model for the erosion of brittle materials. Wear, 233, pp.436-443. </a:t>
            </a:r>
            <a:r>
              <a:rPr lang="en-IN" sz="2000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4"/>
              </a:rPr>
              <a:t>https://doi.org/10.1016/S0043-1648(99)00180-5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Jafar, R.H.M.,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Nouraei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H.,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Emamifar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M., Papini, M. and Spelt, J.K., 2015. Erosion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modeling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in abrasive slurry jet micro-machining of brittle materials. Journal of Manufacturing Processes, 17, pp.127-140. </a:t>
            </a:r>
            <a:r>
              <a:rPr lang="en-IN" sz="2000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5"/>
              </a:rPr>
              <a:t>https://doi.org/10.1016/j.jmapro.2014.08.006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Hadavi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V., Arani, N.H. and Papini, M., 2019. Numerical and experimental investigations of particle embedment during the incubation period in the solid particle erosion of ductile materials. Tribology International, 129, pp.38-45. </a:t>
            </a:r>
            <a:r>
              <a:rPr lang="en-IN" sz="2000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6"/>
              </a:rPr>
              <a:t>https://doi.org/10.1016/j.triboint.2018.08.013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Zhu, G., Li, H., Zhang, T. and Liu, M., 2021.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Modeling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and simulation of micro-hole fabrication on brittle material using abrasive air jet machining. Journal of Manufacturing Processes, 72, pp.361-374. </a:t>
            </a:r>
            <a:r>
              <a:rPr lang="en-IN" sz="2000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7"/>
              </a:rPr>
              <a:t>https://doi.org/10.1016/j.jmapro.2021.10.036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1823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814D-7AE3-E3C3-95F9-EB07F8F1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DB6-B9EA-009E-1C97-94335C42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6DE27-F9E3-289B-492E-E21A90F81CA8}"/>
              </a:ext>
            </a:extLst>
          </p:cNvPr>
          <p:cNvSpPr txBox="1"/>
          <p:nvPr/>
        </p:nvSpPr>
        <p:spPr>
          <a:xfrm>
            <a:off x="814039" y="772887"/>
            <a:ext cx="1276895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8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.  Tsai, F.C., Yan, B.H., Kuan, C.Y. and Huang, F.Y., 2008. A Taguchi and experimental investigation into the optimal processing conditions for the abrasive jet polishing of SKD61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mold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steel. International Journal of Machine Tools and Manufacture, 48(7-8), pp.932-945.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https://doi.org/10.1016/j.ijmachtools.2007.08.019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9.   Suresh, R., Reddy, K.S. and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Shapur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K., 2018. Abrasive jet machining for micro-hole drilling on glass and GFRP composites. Materials Today: Proceedings, 5(2), pp.5757-5761.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3"/>
              </a:rPr>
              <a:t>https://doi.org/10.1016/j.matpr.2017.12.171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10.  Srikanth, D.V. and Rao, M.S., 2015. Application of Taguchi &amp; response surface methodology in optimization for machining of ceramics with abrasive jet machining. Materials Today: Proceedings, 2(4-5), pp.3308-3317.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4"/>
              </a:rPr>
              <a:t>https://doi.org/10.1016/j.matpr.2015.07.149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11.  Nayak, B.B., Abhishek, K., Mahapatra, S.S. and Das, D., 2018. Application of WPCA-based Taguchi method for multi-response optimization of abrasive jet machining process. Materials Today: Proceedings, 5(2), pp.5138-5144.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5"/>
              </a:rPr>
              <a:t>https://doi.org/10.1016/j.matpr.2017.12.09520220721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12.  Kumar, N.S. and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Sozhamannan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G.G., 2022. Effect of process parameters on Mg/Gr (MMC) and GFRP by using abrasive air jet machine. Materials Today: Proceedings.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6"/>
              </a:rPr>
              <a:t>https://doi.org/10.1016/j.matpr.2022.08.229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13.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Khodke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P.M.,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Tidke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D.J. and Ramarao, A.V., 1996. An analytical model for material removal in abrasive jet machining for brittle materials. Material and Manufacturing Process, 11(4), pp.535-554.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7"/>
              </a:rPr>
              <a:t>https://doi.org/10.1080/10426919608947507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14.  </a:t>
            </a:r>
            <a:r>
              <a:rPr lang="en-IN" sz="2000" kern="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Ghara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, T., Paul, S. and Bandyopadhyay, P.P., 2022. Analytical and experimental analysis of indentation depth upon abrasive impact on metallic substrates. Materials Chemistry and Physics, 280, p.125865. </a:t>
            </a:r>
            <a:r>
              <a:rPr lang="en-IN" sz="2000" u="sng" kern="0" dirty="0">
                <a:solidFill>
                  <a:srgbClr val="0000FF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8"/>
              </a:rPr>
              <a:t>https://doi.org/10.1016/j.matchemphys.2022.125865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15046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B8AC-D46C-622B-8328-3237787C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E0A-F840-25A8-C694-C404AE06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7EA18-2B12-C77A-9957-FD1B8E82D03D}"/>
              </a:ext>
            </a:extLst>
          </p:cNvPr>
          <p:cNvSpPr txBox="1"/>
          <p:nvPr/>
        </p:nvSpPr>
        <p:spPr>
          <a:xfrm>
            <a:off x="702527" y="771055"/>
            <a:ext cx="1316959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15.  Prasad, K.N., Basha, D.J. and </a:t>
            </a:r>
            <a:r>
              <a:rPr lang="en-IN" sz="2000" dirty="0" err="1">
                <a:latin typeface="Arial Narrow" panose="020B0606020202030204" pitchFamily="34" charset="0"/>
              </a:rPr>
              <a:t>Varaprasad</a:t>
            </a:r>
            <a:r>
              <a:rPr lang="en-IN" sz="2000" dirty="0">
                <a:latin typeface="Arial Narrow" panose="020B0606020202030204" pitchFamily="34" charset="0"/>
              </a:rPr>
              <a:t>, K.C., 2017. Experimental investigation and analysis of process parameters in abrasive jet machining of Ti-6Al-4V alloy using Taguchi method. Materials Today: Proceedings, 4(10), pp.10894-10903.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 https://doi.org/10.1016/j.matpr.2017.08.044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16. Wang, Z., Li, H., Yu, T.B., Chen, H. and Zhao, J., 2019. On the predictive </a:t>
            </a:r>
            <a:r>
              <a:rPr lang="en-IN" sz="2000" dirty="0" err="1">
                <a:latin typeface="Arial Narrow" panose="020B0606020202030204" pitchFamily="34" charset="0"/>
              </a:rPr>
              <a:t>modeling</a:t>
            </a:r>
            <a:r>
              <a:rPr lang="en-IN" sz="2000" dirty="0">
                <a:latin typeface="Arial Narrow" panose="020B0606020202030204" pitchFamily="34" charset="0"/>
              </a:rPr>
              <a:t> of machined surface topography in abrasive air jet polishing of quartz glass. International Journal of Mechanical Sciences, 152, pp.1-18. https://doi.org/10.1016/j.ijmecsci.2018.12.041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17. Anjaneyulu, P., et al., 2019. Taguchi-Based Optimization of AJM Parameters for Al2O3 Ceramics. Journal of Mechanical Science and Technology.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18.  </a:t>
            </a:r>
            <a:r>
              <a:rPr lang="en-IN" sz="2000" dirty="0" err="1">
                <a:latin typeface="Arial Narrow" panose="020B0606020202030204" pitchFamily="34" charset="0"/>
              </a:rPr>
              <a:t>Popan</a:t>
            </a:r>
            <a:r>
              <a:rPr lang="en-IN" sz="2000" dirty="0">
                <a:latin typeface="Arial Narrow" panose="020B0606020202030204" pitchFamily="34" charset="0"/>
              </a:rPr>
              <a:t>, I.A., </a:t>
            </a:r>
            <a:r>
              <a:rPr lang="en-IN" sz="2000" dirty="0" err="1">
                <a:latin typeface="Arial Narrow" panose="020B0606020202030204" pitchFamily="34" charset="0"/>
              </a:rPr>
              <a:t>Bocănet</a:t>
            </a:r>
            <a:r>
              <a:rPr lang="en-IN" sz="2000" dirty="0">
                <a:latin typeface="Arial Narrow" panose="020B0606020202030204" pitchFamily="34" charset="0"/>
              </a:rPr>
              <a:t>, V.I., </a:t>
            </a:r>
            <a:r>
              <a:rPr lang="en-IN" sz="2000" dirty="0" err="1">
                <a:latin typeface="Arial Narrow" panose="020B0606020202030204" pitchFamily="34" charset="0"/>
              </a:rPr>
              <a:t>Softic</a:t>
            </a:r>
            <a:r>
              <a:rPr lang="en-IN" sz="2000" dirty="0">
                <a:latin typeface="Arial Narrow" panose="020B0606020202030204" pitchFamily="34" charset="0"/>
              </a:rPr>
              <a:t>, S., et al. (2024). Artificial Intelligence Model Used for Optimizing Abrasive Water Jet Machining Parameters to Minimize Delamination in Carbon Fiber-Reinforced Polymers. Machines.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19.  </a:t>
            </a:r>
            <a:r>
              <a:rPr lang="en-IN" sz="2000" dirty="0" err="1">
                <a:latin typeface="Arial Narrow" panose="020B0606020202030204" pitchFamily="34" charset="0"/>
              </a:rPr>
              <a:t>Popan</a:t>
            </a:r>
            <a:r>
              <a:rPr lang="en-IN" sz="2000" dirty="0">
                <a:latin typeface="Arial Narrow" panose="020B0606020202030204" pitchFamily="34" charset="0"/>
              </a:rPr>
              <a:t>, I.A., </a:t>
            </a:r>
            <a:r>
              <a:rPr lang="en-IN" sz="2000" dirty="0" err="1">
                <a:latin typeface="Arial Narrow" panose="020B0606020202030204" pitchFamily="34" charset="0"/>
              </a:rPr>
              <a:t>Bocănet</a:t>
            </a:r>
            <a:r>
              <a:rPr lang="en-IN" sz="2000" dirty="0">
                <a:latin typeface="Arial Narrow" panose="020B0606020202030204" pitchFamily="34" charset="0"/>
              </a:rPr>
              <a:t>, V.I., </a:t>
            </a:r>
            <a:r>
              <a:rPr lang="en-IN" sz="2000" dirty="0" err="1">
                <a:latin typeface="Arial Narrow" panose="020B0606020202030204" pitchFamily="34" charset="0"/>
              </a:rPr>
              <a:t>Softic</a:t>
            </a:r>
            <a:r>
              <a:rPr lang="en-IN" sz="2000" dirty="0">
                <a:latin typeface="Arial Narrow" panose="020B0606020202030204" pitchFamily="34" charset="0"/>
              </a:rPr>
              <a:t>, S., et al. (2024). Artificial Intelligence Model Used for Optimizing Abrasive Water Jet Machining Parameters to Minimize Delamination in Carbon Fiber-Reinforced Polymers. Machines.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20.  Jafar, R.H.M., Papini, M. and Spelt, J.K., 2013. Simulation of erosive smoothing in the abrasive jet micro-machining of glass. Journal of Materials Processing Technology, 213(12), pp.2254-2261. https://doi.org/10.1016/j.jmatprotec.2013.06.022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21.  Du, M., Zhang, K., Liu, Y., Feng, L., &amp; Fan, C. (2022). Experimental and simulation study on the influence factors of abrasive water jet machining ductile materials. Energy Reports, 8, 11840-11857. </a:t>
            </a:r>
            <a:r>
              <a:rPr lang="en-IN" sz="2000" dirty="0">
                <a:latin typeface="Arial Narrow" panose="020B0606020202030204" pitchFamily="34" charset="0"/>
                <a:hlinkClick r:id="rId2"/>
              </a:rPr>
              <a:t>https://doi.org/10.1016/j.egyr.2022.09.062</a:t>
            </a:r>
            <a:endParaRPr lang="en-IN" sz="2000" dirty="0">
              <a:latin typeface="Arial Narrow" panose="020B0606020202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6186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B152-7C1B-FCF2-2F1C-68B9484D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9FDF-B5CF-72E3-9BF4-885448769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9AE5A-0A25-C570-D2AE-A85A9B32255B}"/>
              </a:ext>
            </a:extLst>
          </p:cNvPr>
          <p:cNvSpPr txBox="1"/>
          <p:nvPr/>
        </p:nvSpPr>
        <p:spPr>
          <a:xfrm>
            <a:off x="858643" y="316274"/>
            <a:ext cx="12444761" cy="649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22. Shi, H., </a:t>
            </a:r>
            <a:r>
              <a:rPr lang="en-IN" sz="20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Giasin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, K., </a:t>
            </a:r>
            <a:r>
              <a:rPr lang="en-IN" sz="20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Barouni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, A., &amp; Zhang, Z. (2024). An experimental assessment and optimization of hole quality in Al2024 T3 </a:t>
            </a:r>
            <a:r>
              <a:rPr lang="en-IN" sz="20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aluminum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alloy during abrasive water jet machining. </a:t>
            </a:r>
            <a:r>
              <a:rPr lang="en-IN" sz="2000" b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The International Journal of Advanced Manufacturing Technology, 130</a:t>
            </a:r>
            <a:r>
              <a:rPr lang="en-IN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, 5199–5218. </a:t>
            </a:r>
            <a:r>
              <a:rPr lang="en-IN" sz="2000" u="sng" dirty="0">
                <a:solidFill>
                  <a:srgbClr val="0563C1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hlinkClick r:id="rId2"/>
              </a:rPr>
              <a:t>https://doi.org/10.1007/s00170-024-13009-9</a:t>
            </a:r>
            <a:endParaRPr lang="en-IN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23.Holmberg, J., </a:t>
            </a:r>
            <a:r>
              <a:rPr lang="en-IN" sz="2000" dirty="0" err="1">
                <a:latin typeface="Arial Narrow" panose="020B0606020202030204" pitchFamily="34" charset="0"/>
              </a:rPr>
              <a:t>Wretland</a:t>
            </a:r>
            <a:r>
              <a:rPr lang="en-IN" sz="2000" dirty="0">
                <a:latin typeface="Arial Narrow" panose="020B0606020202030204" pitchFamily="34" charset="0"/>
              </a:rPr>
              <a:t>, A., &amp; Berglund, J., 2022. Abrasive water jet milling as an efficient manufacturing method for superalloy gas turbine components. Journal of Manufacturing and Materials Processing, 6(5), 124. https://doi.org/10.3390/jmmp6050124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24.Tamilarasan, A., </a:t>
            </a:r>
            <a:r>
              <a:rPr lang="en-IN" sz="2000" dirty="0" err="1">
                <a:latin typeface="Arial Narrow" panose="020B0606020202030204" pitchFamily="34" charset="0"/>
              </a:rPr>
              <a:t>Renugambal</a:t>
            </a:r>
            <a:r>
              <a:rPr lang="en-IN" sz="2000" dirty="0">
                <a:latin typeface="Arial Narrow" panose="020B0606020202030204" pitchFamily="34" charset="0"/>
              </a:rPr>
              <a:t>, A., &amp; </a:t>
            </a:r>
            <a:r>
              <a:rPr lang="en-IN" sz="2000" dirty="0" err="1">
                <a:latin typeface="Arial Narrow" panose="020B0606020202030204" pitchFamily="34" charset="0"/>
              </a:rPr>
              <a:t>Shunmugesh</a:t>
            </a:r>
            <a:r>
              <a:rPr lang="en-IN" sz="2000" dirty="0">
                <a:latin typeface="Arial Narrow" panose="020B0606020202030204" pitchFamily="34" charset="0"/>
              </a:rPr>
              <a:t>, K., 2023. Multi-performance optimization for AWJ drilling process in cutting of ceramic tile: BBD with EOBL-GOA algorithm. Multidiscipline </a:t>
            </a:r>
            <a:r>
              <a:rPr lang="en-IN" sz="2000" dirty="0" err="1">
                <a:latin typeface="Arial Narrow" panose="020B0606020202030204" pitchFamily="34" charset="0"/>
              </a:rPr>
              <a:t>Modeling</a:t>
            </a:r>
            <a:r>
              <a:rPr lang="en-IN" sz="2000" dirty="0">
                <a:latin typeface="Arial Narrow" panose="020B0606020202030204" pitchFamily="34" charset="0"/>
              </a:rPr>
              <a:t> in Materials and Structures.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25.Wakuda, M., Yamauchi, Y., &amp; </a:t>
            </a:r>
            <a:r>
              <a:rPr lang="en-IN" sz="2000" dirty="0" err="1">
                <a:latin typeface="Arial Narrow" panose="020B0606020202030204" pitchFamily="34" charset="0"/>
              </a:rPr>
              <a:t>Kanzaki</a:t>
            </a:r>
            <a:r>
              <a:rPr lang="en-IN" sz="2000" dirty="0">
                <a:latin typeface="Arial Narrow" panose="020B0606020202030204" pitchFamily="34" charset="0"/>
              </a:rPr>
              <a:t>, S., 2002. Effect of workpiece properties on machinability in abrasive jet machining of ceramic materials. Precision Engineering, 26(2), 193-198.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26. </a:t>
            </a:r>
            <a:r>
              <a:rPr lang="en-IN" sz="2000" dirty="0" err="1">
                <a:latin typeface="Arial Narrow" panose="020B0606020202030204" pitchFamily="34" charset="0"/>
              </a:rPr>
              <a:t>Ambade</a:t>
            </a:r>
            <a:r>
              <a:rPr lang="en-IN" sz="2000" dirty="0">
                <a:latin typeface="Arial Narrow" panose="020B0606020202030204" pitchFamily="34" charset="0"/>
              </a:rPr>
              <a:t>, S.P., </a:t>
            </a:r>
            <a:r>
              <a:rPr lang="en-IN" sz="2000" dirty="0" err="1">
                <a:latin typeface="Arial Narrow" panose="020B0606020202030204" pitchFamily="34" charset="0"/>
              </a:rPr>
              <a:t>Tembhurkar</a:t>
            </a:r>
            <a:r>
              <a:rPr lang="en-IN" sz="2000" dirty="0">
                <a:latin typeface="Arial Narrow" panose="020B0606020202030204" pitchFamily="34" charset="0"/>
              </a:rPr>
              <a:t>, C.K., &amp; </a:t>
            </a:r>
            <a:r>
              <a:rPr lang="en-IN" sz="2000" dirty="0" err="1">
                <a:latin typeface="Arial Narrow" panose="020B0606020202030204" pitchFamily="34" charset="0"/>
              </a:rPr>
              <a:t>Shelare</a:t>
            </a:r>
            <a:r>
              <a:rPr lang="en-IN" sz="2000" dirty="0">
                <a:latin typeface="Arial Narrow" panose="020B0606020202030204" pitchFamily="34" charset="0"/>
              </a:rPr>
              <a:t>, S. (2022). Application of ANN and Taguchi Technique for Material Removal Rate by Abrasive Jet Machining with Special Abrasive Materials. Journal of Material Removal.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27. Anjaneyulu, P., </a:t>
            </a:r>
            <a:r>
              <a:rPr lang="en-IN" sz="2000" dirty="0" err="1">
                <a:latin typeface="Arial Narrow" panose="020B0606020202030204" pitchFamily="34" charset="0"/>
              </a:rPr>
              <a:t>Muthukumaran</a:t>
            </a:r>
            <a:r>
              <a:rPr lang="en-IN" sz="2000" dirty="0">
                <a:latin typeface="Arial Narrow" panose="020B0606020202030204" pitchFamily="34" charset="0"/>
              </a:rPr>
              <a:t>, N., Samy, M.M. (2021). Investigation on Effect of Process Parameters in Abrasive Jet Machining Process Using Full Factorial Design. Materials Today: Proceedings.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 Narrow" panose="020B0606020202030204" pitchFamily="34" charset="0"/>
              </a:rPr>
              <a:t>jet machining.</a:t>
            </a:r>
          </a:p>
        </p:txBody>
      </p:sp>
    </p:spTree>
    <p:extLst>
      <p:ext uri="{BB962C8B-B14F-4D97-AF65-F5344CB8AC3E}">
        <p14:creationId xmlns:p14="http://schemas.microsoft.com/office/powerpoint/2010/main" val="30617925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34A1-4526-A695-72E2-7CFD3B4C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821A-387B-8F8B-92C4-D8596AE47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B68A4-0A61-28F2-DEF4-A921443D80A3}"/>
              </a:ext>
            </a:extLst>
          </p:cNvPr>
          <p:cNvSpPr txBox="1"/>
          <p:nvPr/>
        </p:nvSpPr>
        <p:spPr>
          <a:xfrm>
            <a:off x="724829" y="318206"/>
            <a:ext cx="13024625" cy="833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latin typeface="Arial Narrow" panose="020B0606020202030204" pitchFamily="34" charset="0"/>
              </a:rPr>
              <a:t>28.Pradhan, S., Sahu, S., Das, S.R., 2021. Simulation of Surface Generation During Machining of K-80 Alumina Ceramic in Modified Abrasive Jet Machining with Different Temperatures Using Al2O3 Abrasives. Journal of Abrasive Technology.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Arial Narrow" panose="020B0606020202030204" pitchFamily="34" charset="0"/>
              </a:rPr>
              <a:t>29. </a:t>
            </a:r>
            <a:r>
              <a:rPr lang="en-IN" sz="2400" dirty="0" err="1">
                <a:latin typeface="Arial Narrow" panose="020B0606020202030204" pitchFamily="34" charset="0"/>
              </a:rPr>
              <a:t>Slătineanu</a:t>
            </a:r>
            <a:r>
              <a:rPr lang="en-IN" sz="2400" dirty="0">
                <a:latin typeface="Arial Narrow" panose="020B0606020202030204" pitchFamily="34" charset="0"/>
              </a:rPr>
              <a:t>, L., </a:t>
            </a:r>
            <a:r>
              <a:rPr lang="en-IN" sz="2400" dirty="0" err="1">
                <a:latin typeface="Arial Narrow" panose="020B0606020202030204" pitchFamily="34" charset="0"/>
              </a:rPr>
              <a:t>Coteaţă</a:t>
            </a:r>
            <a:r>
              <a:rPr lang="en-IN" sz="2400" dirty="0">
                <a:latin typeface="Arial Narrow" panose="020B0606020202030204" pitchFamily="34" charset="0"/>
              </a:rPr>
              <a:t>, M., Pop, N., </a:t>
            </a:r>
            <a:r>
              <a:rPr lang="en-IN" sz="2400" dirty="0" err="1">
                <a:latin typeface="Arial Narrow" panose="020B0606020202030204" pitchFamily="34" charset="0"/>
              </a:rPr>
              <a:t>Mazuru</a:t>
            </a:r>
            <a:r>
              <a:rPr lang="en-IN" sz="2400" dirty="0">
                <a:latin typeface="Arial Narrow" panose="020B0606020202030204" pitchFamily="34" charset="0"/>
              </a:rPr>
              <a:t>, S., Coelho, A., &amp; </a:t>
            </a:r>
            <a:r>
              <a:rPr lang="en-IN" sz="2400" dirty="0" err="1">
                <a:latin typeface="Arial Narrow" panose="020B0606020202030204" pitchFamily="34" charset="0"/>
              </a:rPr>
              <a:t>Beşliu</a:t>
            </a:r>
            <a:r>
              <a:rPr lang="en-IN" sz="2400" dirty="0">
                <a:latin typeface="Arial Narrow" panose="020B0606020202030204" pitchFamily="34" charset="0"/>
              </a:rPr>
              <a:t>, I., 2009. Impact phenomena at the abrasive 30.Fan, J.M., Wang, C.Y., &amp; Wang, J., 2009. Modelling the erosion rate in micro abrasive air jet machining of glasses. Wear, 266(9-10), 968-974. https://doi.org/10.1016/j.wear.2008.12.019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Arial Narrow" panose="020B0606020202030204" pitchFamily="34" charset="0"/>
              </a:rPr>
              <a:t>31.Wang, Z., Li, H., Yu, T., Chen, H., Zhao, J., 2019. Predictive modelling of machined surface topography in abrasive air jet polishing of quartz glass. International Journal of Mechanical Sciences, 152, pp.1-18. https://doi.org/10.1016/j.ijmecsci.2018.12.041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Arial Narrow" panose="020B0606020202030204" pitchFamily="34" charset="0"/>
              </a:rPr>
              <a:t>32.Burzynski, T. and Papini, M., 2012. Modelling of surface evolution in abrasive jet micro-machining including particle second strikes: A level set methodology. Journal of Materials Processing Technology, 212(5), pp.1177-1190. https://doi.org/10.1016/j.jmatprotec.2012.01.002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Arial Narrow" panose="020B0606020202030204" pitchFamily="34" charset="0"/>
              </a:rPr>
              <a:t>33.Levin, B.F., DuPont, J.N., &amp; Marder, A.R., 2000. Indentation analysis of sub-surface deformation in ductile materials after solid particle erosion. Materials Science and Engineering: A, 283(1-2), pp.203-210. https://doi.org/10.1016/S0921-5093(99)00776-5</a:t>
            </a:r>
          </a:p>
        </p:txBody>
      </p:sp>
    </p:spTree>
    <p:extLst>
      <p:ext uri="{BB962C8B-B14F-4D97-AF65-F5344CB8AC3E}">
        <p14:creationId xmlns:p14="http://schemas.microsoft.com/office/powerpoint/2010/main" val="97116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0785" y="869101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Key Observations: Mild Steel with Seashore Sand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5103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54743" y="3063417"/>
            <a:ext cx="30397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Pressure and MRR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2207" y="3751897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Higher pressure → Increased Material Removal Rate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923115" y="30272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4067" y="3052034"/>
            <a:ext cx="32726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Nozzle Diameter Impact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151863" y="3661690"/>
            <a:ext cx="37885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Larger nozzle diameter → Higher MRR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51863" y="515377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across all pressure levels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9810576" y="303865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71528" y="30634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Abrasive Flow Rate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43299" y="3614709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Higher AFR →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   Increased MRR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736563" y="5141040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range identified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2816"/>
            <a:ext cx="6311860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403CCF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Sand Particle Analysis</a:t>
            </a:r>
            <a:endParaRPr lang="en-US" sz="4000" b="1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1647" y="1923336"/>
            <a:ext cx="6247686" cy="5429012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51458" y="2002572"/>
            <a:ext cx="6232446" cy="13723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000" dirty="0"/>
          </a:p>
        </p:txBody>
      </p:sp>
      <p:sp>
        <p:nvSpPr>
          <p:cNvPr id="5" name="Text 3"/>
          <p:cNvSpPr/>
          <p:nvPr/>
        </p:nvSpPr>
        <p:spPr>
          <a:xfrm>
            <a:off x="1025604" y="2074188"/>
            <a:ext cx="110204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Mesh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361604" y="2074188"/>
            <a:ext cx="1324095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Mean Size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64412" y="2074188"/>
            <a:ext cx="1379339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% </a:t>
            </a:r>
            <a:r>
              <a:rPr lang="en-US" sz="2400" b="1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Proportion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81518" y="2074188"/>
            <a:ext cx="1379339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Equivalent size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9267" y="3303270"/>
            <a:ext cx="6232446" cy="10103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25604" y="3446502"/>
            <a:ext cx="110204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-20 to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 + 40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587466" y="3446502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40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145518" y="3446502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1.8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03570" y="3446502"/>
            <a:ext cx="110204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0.72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73796" y="4313634"/>
            <a:ext cx="6232446" cy="10103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259561" y="4430943"/>
            <a:ext cx="110204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-40 to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+ 60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587466" y="4456867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50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26312" y="4456867"/>
            <a:ext cx="101743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6.4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703570" y="4456867"/>
            <a:ext cx="110204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3.2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02505" y="5348466"/>
            <a:ext cx="6232446" cy="10103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5604" y="5467231"/>
            <a:ext cx="110204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-60 to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+ 80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2587466" y="5467231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70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45518" y="5467231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41.6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703570" y="5467231"/>
            <a:ext cx="110204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29.12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69476" y="6306264"/>
            <a:ext cx="6232446" cy="10103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5604" y="6477595"/>
            <a:ext cx="110204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-80 to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+ 100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587466" y="6477595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90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145518" y="6477595"/>
            <a:ext cx="10982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42.90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703570" y="6477595"/>
            <a:ext cx="110204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38.61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202806" y="2157023"/>
            <a:ext cx="508873" cy="508873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31" name="Text 29"/>
          <p:cNvSpPr/>
          <p:nvPr/>
        </p:nvSpPr>
        <p:spPr>
          <a:xfrm>
            <a:off x="7875152" y="2181056"/>
            <a:ext cx="314432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9495A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Key Distribution Data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149465" y="2895140"/>
            <a:ext cx="551271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Particles in -60 to +100 mesh range: 84.5%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128475" y="3383216"/>
            <a:ext cx="551271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Highest concentration in -80 to +100 mesh: 42.90%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128475" y="3871292"/>
            <a:ext cx="551271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Lowest concentration in -20 to +40 mesh: 1.8%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963"/>
            <a:ext cx="6655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403CCF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Particle Shape Analysis</a:t>
            </a:r>
            <a:endParaRPr lang="en-US" sz="4000" b="1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98370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425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9495A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Shape Distribution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291560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Triangle: 0.4135% (Ci: 0.00649)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35780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Square: 2.7064% (Ci: 0.00538)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0604" y="37999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Hexagon: 14.7242% (Ci: 0.03804)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0604" y="424219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Circle: 39.9187% (Ci: 0.1247)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667" y="2198370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7655481" y="2425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9495A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Final Result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55481" y="291560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Particle diameter: 0.2566 mm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53422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1530906" y="5342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9495A"/>
                </a:solidFill>
                <a:latin typeface="Arial Narrow" panose="020B0606020202030204" pitchFamily="34" charset="0"/>
                <a:ea typeface="Libre Baskerville" pitchFamily="34" charset="-122"/>
                <a:cs typeface="Libre Baskerville" pitchFamily="34" charset="-120"/>
              </a:rPr>
              <a:t>Key Parameters</a:t>
            </a:r>
            <a:endParaRPr lang="en-US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30906" y="583263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Shape distribution percentages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530906" y="633162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• Circularity index (Ci)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0906" y="683061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2400" dirty="0">
                <a:solidFill>
                  <a:srgbClr val="49495A"/>
                </a:solidFill>
                <a:latin typeface="Aptos Narrow" panose="020B0004020202020204" pitchFamily="34" charset="0"/>
                <a:ea typeface="Open Sans" pitchFamily="34" charset="-122"/>
                <a:cs typeface="Open Sans" pitchFamily="34" charset="-120"/>
              </a:rPr>
              <a:t>Final particle diameter</a:t>
            </a:r>
            <a:endParaRPr lang="en-US" sz="2400" dirty="0">
              <a:latin typeface="Aptos Narrow" panose="020B00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394D5F-4DAA-0430-5093-1C43FA8CABF5}"/>
                  </a:ext>
                </a:extLst>
              </p:cNvPr>
              <p:cNvSpPr txBox="1"/>
              <p:nvPr/>
            </p:nvSpPr>
            <p:spPr>
              <a:xfrm>
                <a:off x="1550019" y="436122"/>
                <a:ext cx="10972800" cy="1905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0" dirty="0"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Velocity of air exiting the nozzle 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N" sz="2400" b="1" kern="1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14:m>
                  <m:oMath xmlns:m="http://schemas.openxmlformats.org/officeDocument/2006/math"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                 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Va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​=0.8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2⋅</m:t>
                        </m:r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​⋅</m:t>
                        </m:r>
                        <m:f>
                          <m:f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​⋅</m:t>
                        </m:r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</m:t>
                                        </m:r>
                                        <m:r>
                                          <a:rPr lang="en-US" sz="2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2​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​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</m:sup>
                            </m:sSup>
                          </m:e>
                        </m:d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​</m:t>
                        </m:r>
                      </m:e>
                    </m:ra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----------------------(1)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394D5F-4DAA-0430-5093-1C43FA8C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19" y="436122"/>
                <a:ext cx="10972800" cy="1905265"/>
              </a:xfrm>
              <a:prstGeom prst="rect">
                <a:avLst/>
              </a:prstGeom>
              <a:blipFill>
                <a:blip r:embed="rId2"/>
                <a:stretch>
                  <a:fillRect l="-1000" t="-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53FAFC-C592-DC10-F0C3-37190E48C222}"/>
                  </a:ext>
                </a:extLst>
              </p:cNvPr>
              <p:cNvSpPr txBox="1"/>
              <p:nvPr/>
            </p:nvSpPr>
            <p:spPr>
              <a:xfrm>
                <a:off x="1550019" y="2516145"/>
                <a:ext cx="8129239" cy="2003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IN" sz="2800" b="1" kern="100" dirty="0"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Velocity of abrasive particle exiting the nozzle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  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1+(</m:t>
                        </m:r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400" dirty="0">
                    <a:latin typeface="Arial Narrow" panose="020B0606020202030204" pitchFamily="34" charset="0"/>
                  </a:rPr>
                  <a:t>----------------------(2)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53FAFC-C592-DC10-F0C3-37190E48C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19" y="2516145"/>
                <a:ext cx="8129239" cy="2003818"/>
              </a:xfrm>
              <a:prstGeom prst="rect">
                <a:avLst/>
              </a:prstGeom>
              <a:blipFill>
                <a:blip r:embed="rId3"/>
                <a:stretch>
                  <a:fillRect l="-1349" t="-36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4FC56-56B2-B032-38B6-CCEFFF8ED7E0}"/>
                  </a:ext>
                </a:extLst>
              </p:cNvPr>
              <p:cNvSpPr txBox="1"/>
              <p:nvPr/>
            </p:nvSpPr>
            <p:spPr>
              <a:xfrm>
                <a:off x="1672681" y="4782270"/>
                <a:ext cx="11206977" cy="1551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kern="100" dirty="0"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Depth of indentation</a:t>
                </a:r>
              </a:p>
              <a:p>
                <a:endParaRPr lang="en-US" sz="18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en-US" sz="2400" kern="100" dirty="0"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                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d>
                      <m:dPr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</m:d>
                    <m: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{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0.68+0.39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logσw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e>
                              <m:sup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sSub>
                              <m:sSubPr>
                                <m:ctrlPr>
                                  <a:rPr lang="en-IN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IN" sz="2400" dirty="0">
                    <a:latin typeface="Arial Narrow" panose="020B0606020202030204" pitchFamily="34" charset="0"/>
                  </a:rPr>
                  <a:t>      -----------------(3)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4FC56-56B2-B032-38B6-CCEFFF8ED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81" y="4782270"/>
                <a:ext cx="11206977" cy="1551771"/>
              </a:xfrm>
              <a:prstGeom prst="rect">
                <a:avLst/>
              </a:prstGeom>
              <a:blipFill>
                <a:blip r:embed="rId4"/>
                <a:stretch>
                  <a:fillRect l="-979" t="-3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009A57-E029-2D17-C151-314CCAB40917}"/>
              </a:ext>
            </a:extLst>
          </p:cNvPr>
          <p:cNvSpPr txBox="1"/>
          <p:nvPr/>
        </p:nvSpPr>
        <p:spPr>
          <a:xfrm>
            <a:off x="1750741" y="6491053"/>
            <a:ext cx="10270274" cy="1518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 of  indentation/impact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≈ (πr</a:t>
            </a:r>
            <a:r>
              <a:rPr lang="en-US" sz="2400" baseline="-25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∂min) +( πr</a:t>
            </a:r>
            <a:r>
              <a:rPr lang="en-US" sz="2400" baseline="-25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baseline="30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(∂max-∂min)/2) --------------------(4)</a:t>
            </a:r>
            <a:endParaRPr lang="en-IN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2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3AA7E-1587-0594-1947-889CA4207742}"/>
              </a:ext>
            </a:extLst>
          </p:cNvPr>
          <p:cNvSpPr txBox="1"/>
          <p:nvPr/>
        </p:nvSpPr>
        <p:spPr>
          <a:xfrm>
            <a:off x="769434" y="608263"/>
            <a:ext cx="13626790" cy="7408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Mass of material removed by impact (M):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                          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M=V</a:t>
            </a:r>
            <a:r>
              <a:rPr kumimoji="0" lang="en-US" sz="24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*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ρ</a:t>
            </a:r>
            <a:r>
              <a:rPr kumimoji="0" lang="en-US" sz="2400" i="0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</a:t>
            </a:r>
            <a:r>
              <a:rPr kumimoji="0" lang="en-US" sz="24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Where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ρ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 density of worksurface material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.-----------(5)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strike="noStrike" kern="1200" cap="none" spc="0" normalizeH="0" baseline="0" noProof="0" dirty="0">
              <a:ln>
                <a:noFill/>
              </a:ln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Determination of </a:t>
            </a:r>
            <a:r>
              <a:rPr lang="en-US" sz="2800" b="1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theoretical </a:t>
            </a:r>
            <a:r>
              <a:rPr lang="en-US" sz="2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impacts of abrasive particles acting on worksurface per second based on V</a:t>
            </a:r>
            <a:r>
              <a:rPr lang="en-US" sz="16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 sz="1800" u="sng" dirty="0">
              <a:solidFill>
                <a:srgbClr val="FF33CC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*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Time taken by  abrasive particle exited from nozzle to reach worksurface   </a:t>
            </a:r>
            <a:r>
              <a:rPr lang="en-US" sz="28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=x/</a:t>
            </a:r>
            <a:r>
              <a:rPr lang="en-US" sz="2800" baseline="-250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</a:t>
            </a:r>
            <a:r>
              <a:rPr lang="en-US" sz="2800" baseline="-250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    </a:t>
            </a:r>
            <a:endParaRPr lang="en-IN" sz="2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* 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Theoretical number of impacts /sec N=1/</a:t>
            </a:r>
            <a:r>
              <a:rPr lang="en-US" sz="28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US" sz="2800" baseline="-250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, (P. M. </a:t>
            </a:r>
            <a:r>
              <a:rPr lang="en-US" sz="28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Khodke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et al. (1996))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* Theoretical number of impact /sec is obtained from AFR</a:t>
            </a:r>
            <a:endParaRPr lang="en-IN" sz="2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* A</a:t>
            </a:r>
            <a:r>
              <a:rPr lang="en-US" sz="2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ctual number of impacts/sec is obtained from </a:t>
            </a:r>
            <a:r>
              <a:rPr lang="en-US" sz="28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actual MRR  obtained from experimental trials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orrection factor K </a:t>
            </a: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=(Corrected impacts/sec based on actual MRR)/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(theoretical  impacts /sec based on V</a:t>
            </a:r>
            <a:r>
              <a:rPr lang="en-US" sz="16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&amp; x)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Corrected MRR</a:t>
            </a:r>
            <a:r>
              <a:rPr lang="en-US" sz="28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= MRR</a:t>
            </a:r>
            <a:r>
              <a:rPr lang="en-US" sz="14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</a:t>
            </a: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*[(Corrected impacts/sec)/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(theoretical  impacts /sec based on AFR)]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                       Or        MR/impact *K*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(theoretical  impacts /sec based on V</a:t>
            </a:r>
            <a:r>
              <a:rPr lang="en-US" sz="16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&amp; x)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4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CC85EE-1308-0AC4-30DA-E0A433E82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05090"/>
              </p:ext>
            </p:extLst>
          </p:nvPr>
        </p:nvGraphicFramePr>
        <p:xfrm>
          <a:off x="546410" y="790628"/>
          <a:ext cx="13637939" cy="7376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846">
                  <a:extLst>
                    <a:ext uri="{9D8B030D-6E8A-4147-A177-3AD203B41FA5}">
                      <a16:colId xmlns:a16="http://schemas.microsoft.com/office/drawing/2014/main" val="2108574134"/>
                    </a:ext>
                  </a:extLst>
                </a:gridCol>
                <a:gridCol w="1335786">
                  <a:extLst>
                    <a:ext uri="{9D8B030D-6E8A-4147-A177-3AD203B41FA5}">
                      <a16:colId xmlns:a16="http://schemas.microsoft.com/office/drawing/2014/main" val="2761385851"/>
                    </a:ext>
                  </a:extLst>
                </a:gridCol>
                <a:gridCol w="954710">
                  <a:extLst>
                    <a:ext uri="{9D8B030D-6E8A-4147-A177-3AD203B41FA5}">
                      <a16:colId xmlns:a16="http://schemas.microsoft.com/office/drawing/2014/main" val="797625754"/>
                    </a:ext>
                  </a:extLst>
                </a:gridCol>
                <a:gridCol w="1145921">
                  <a:extLst>
                    <a:ext uri="{9D8B030D-6E8A-4147-A177-3AD203B41FA5}">
                      <a16:colId xmlns:a16="http://schemas.microsoft.com/office/drawing/2014/main" val="120958387"/>
                    </a:ext>
                  </a:extLst>
                </a:gridCol>
                <a:gridCol w="1144575">
                  <a:extLst>
                    <a:ext uri="{9D8B030D-6E8A-4147-A177-3AD203B41FA5}">
                      <a16:colId xmlns:a16="http://schemas.microsoft.com/office/drawing/2014/main" val="976770818"/>
                    </a:ext>
                  </a:extLst>
                </a:gridCol>
                <a:gridCol w="1335786">
                  <a:extLst>
                    <a:ext uri="{9D8B030D-6E8A-4147-A177-3AD203B41FA5}">
                      <a16:colId xmlns:a16="http://schemas.microsoft.com/office/drawing/2014/main" val="3441993331"/>
                    </a:ext>
                  </a:extLst>
                </a:gridCol>
                <a:gridCol w="1528341">
                  <a:extLst>
                    <a:ext uri="{9D8B030D-6E8A-4147-A177-3AD203B41FA5}">
                      <a16:colId xmlns:a16="http://schemas.microsoft.com/office/drawing/2014/main" val="3993714914"/>
                    </a:ext>
                  </a:extLst>
                </a:gridCol>
                <a:gridCol w="1525650">
                  <a:extLst>
                    <a:ext uri="{9D8B030D-6E8A-4147-A177-3AD203B41FA5}">
                      <a16:colId xmlns:a16="http://schemas.microsoft.com/office/drawing/2014/main" val="3883921082"/>
                    </a:ext>
                  </a:extLst>
                </a:gridCol>
                <a:gridCol w="1528341">
                  <a:extLst>
                    <a:ext uri="{9D8B030D-6E8A-4147-A177-3AD203B41FA5}">
                      <a16:colId xmlns:a16="http://schemas.microsoft.com/office/drawing/2014/main" val="4130185668"/>
                    </a:ext>
                  </a:extLst>
                </a:gridCol>
                <a:gridCol w="1145921">
                  <a:extLst>
                    <a:ext uri="{9D8B030D-6E8A-4147-A177-3AD203B41FA5}">
                      <a16:colId xmlns:a16="http://schemas.microsoft.com/office/drawing/2014/main" val="3575138966"/>
                    </a:ext>
                  </a:extLst>
                </a:gridCol>
                <a:gridCol w="1228062">
                  <a:extLst>
                    <a:ext uri="{9D8B030D-6E8A-4147-A177-3AD203B41FA5}">
                      <a16:colId xmlns:a16="http://schemas.microsoft.com/office/drawing/2014/main" val="20333240"/>
                    </a:ext>
                  </a:extLst>
                </a:gridCol>
              </a:tblGrid>
              <a:tr h="16520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Trial No.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Pressure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    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US" sz="1800" b="1" kern="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MRR without correction factor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Theoretical impact/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sec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based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on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Corrected impact/sec based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on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actual MRR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Theoretical impact/sec based on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 err="1">
                          <a:effectLst/>
                          <a:latin typeface="Arial Narrow" panose="020B0606020202030204" pitchFamily="34" charset="0"/>
                        </a:rPr>
                        <a:t>Vp</a:t>
                      </a: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 &amp; x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Correction factor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Corrected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MRR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In Kg/s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39066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0.000227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1044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1349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54963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0.0245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0.000294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2669220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0.00148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4050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1355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36642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0.0370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0.000496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2391984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0.00257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4658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1731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27481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0.0630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0.000955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9707209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0.00307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10481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2202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41219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0.0534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0.000645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8611922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0.000316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668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1290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30914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0.0418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0.000611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7993508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0.00135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2813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1328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61828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0.000639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822217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0.00252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6329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1344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35678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0.0377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0.000536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222382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0.00274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6708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1471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71356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0.0206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0.0006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4486788"/>
                  </a:ext>
                </a:extLst>
              </a:tr>
              <a:tr h="60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0.000294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464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1507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47570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0.0317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0.000955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373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7D130-7552-B6F9-90F0-80E1CED7F1A9}"/>
              </a:ext>
            </a:extLst>
          </p:cNvPr>
          <p:cNvSpPr txBox="1"/>
          <p:nvPr/>
        </p:nvSpPr>
        <p:spPr>
          <a:xfrm>
            <a:off x="802888" y="276076"/>
            <a:ext cx="12678936" cy="47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15000"/>
              </a:lnSpc>
              <a:spcAft>
                <a:spcPts val="600"/>
              </a:spcAft>
            </a:pPr>
            <a:r>
              <a:rPr lang="en-US" sz="2400" b="1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Table 2.  For the trials taken values of theoretical &amp; corrected impacts/sec, MRR &amp; correction factor K</a:t>
            </a:r>
            <a:endParaRPr lang="en-IN" sz="2400" b="1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733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9E9D2B3-FCF3-491F-E10E-3ABEC6C06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899717"/>
              </p:ext>
            </p:extLst>
          </p:nvPr>
        </p:nvGraphicFramePr>
        <p:xfrm>
          <a:off x="691376" y="434241"/>
          <a:ext cx="5932447" cy="3840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E95100D-8CB8-4CE3-A17E-3F63F474AC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24742"/>
              </p:ext>
            </p:extLst>
          </p:nvPr>
        </p:nvGraphicFramePr>
        <p:xfrm>
          <a:off x="3936383" y="5125115"/>
          <a:ext cx="5932446" cy="249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44279F-3632-16FA-9952-33327CA7AB7F}"/>
              </a:ext>
            </a:extLst>
          </p:cNvPr>
          <p:cNvSpPr txBox="1"/>
          <p:nvPr/>
        </p:nvSpPr>
        <p:spPr>
          <a:xfrm>
            <a:off x="412595" y="4415882"/>
            <a:ext cx="6010507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  <a:tabLst>
                <a:tab pos="990600" algn="l"/>
              </a:tabLst>
            </a:pPr>
            <a:r>
              <a:rPr lang="en-IN" sz="18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Figure 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2. Graph of correction factor K v/s </a:t>
            </a:r>
            <a:r>
              <a:rPr lang="en-US" sz="14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1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US" sz="14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for P=5.515 bar &amp; </a:t>
            </a:r>
            <a:r>
              <a:rPr lang="en-US" sz="18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SoD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 2, 3, 4 mm</a:t>
            </a:r>
            <a:endParaRPr lang="en-IN" sz="18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C34E8-C70E-D0C3-5C5D-E492B3206FB6}"/>
              </a:ext>
            </a:extLst>
          </p:cNvPr>
          <p:cNvSpPr txBox="1"/>
          <p:nvPr/>
        </p:nvSpPr>
        <p:spPr>
          <a:xfrm>
            <a:off x="6686718" y="4403572"/>
            <a:ext cx="7315200" cy="38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Figure</a:t>
            </a:r>
            <a:r>
              <a:rPr lang="en-IN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 Graph of correction factor K v/s </a:t>
            </a:r>
            <a:r>
              <a:rPr lang="en-US" sz="18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1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for P1=6.5 bar &amp; </a:t>
            </a:r>
            <a:r>
              <a:rPr lang="en-US" sz="18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SoD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 3, 4, 2 mm</a:t>
            </a:r>
            <a:endParaRPr lang="en-IN" sz="18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AE0BB-8F0B-BA1B-6535-0F266BF385A7}"/>
              </a:ext>
            </a:extLst>
          </p:cNvPr>
          <p:cNvSpPr txBox="1"/>
          <p:nvPr/>
        </p:nvSpPr>
        <p:spPr>
          <a:xfrm>
            <a:off x="3222703" y="7766838"/>
            <a:ext cx="7315200" cy="38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algn="ctr">
              <a:lnSpc>
                <a:spcPct val="115000"/>
              </a:lnSpc>
              <a:spcAft>
                <a:spcPts val="600"/>
              </a:spcAft>
              <a:tabLst>
                <a:tab pos="630555" algn="l"/>
              </a:tabLst>
            </a:pPr>
            <a:r>
              <a:rPr lang="en-IN" sz="18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Figure</a:t>
            </a:r>
            <a:r>
              <a:rPr lang="en-IN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4. Graph of correction factor K v/s </a:t>
            </a:r>
            <a:r>
              <a:rPr lang="en-US" sz="18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1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for P=8 bar &amp; </a:t>
            </a:r>
            <a:r>
              <a:rPr lang="en-US" sz="1800" kern="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SoD</a:t>
            </a:r>
            <a:r>
              <a:rPr lang="en-US" sz="18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 4, 2, 3 mm</a:t>
            </a:r>
            <a:endParaRPr lang="en-IN" sz="18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6959F7-5E43-4908-9FDE-BEFD26AD6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89309"/>
              </p:ext>
            </p:extLst>
          </p:nvPr>
        </p:nvGraphicFramePr>
        <p:xfrm>
          <a:off x="6902606" y="434241"/>
          <a:ext cx="6657277" cy="385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3243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09E871-EE39-2F00-79CA-88EFEA22E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06311"/>
              </p:ext>
            </p:extLst>
          </p:nvPr>
        </p:nvGraphicFramePr>
        <p:xfrm>
          <a:off x="1632031" y="2297151"/>
          <a:ext cx="11343189" cy="5720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4545">
                  <a:extLst>
                    <a:ext uri="{9D8B030D-6E8A-4147-A177-3AD203B41FA5}">
                      <a16:colId xmlns:a16="http://schemas.microsoft.com/office/drawing/2014/main" val="2247295152"/>
                    </a:ext>
                  </a:extLst>
                </a:gridCol>
                <a:gridCol w="1591777">
                  <a:extLst>
                    <a:ext uri="{9D8B030D-6E8A-4147-A177-3AD203B41FA5}">
                      <a16:colId xmlns:a16="http://schemas.microsoft.com/office/drawing/2014/main" val="2289115127"/>
                    </a:ext>
                  </a:extLst>
                </a:gridCol>
                <a:gridCol w="1591777">
                  <a:extLst>
                    <a:ext uri="{9D8B030D-6E8A-4147-A177-3AD203B41FA5}">
                      <a16:colId xmlns:a16="http://schemas.microsoft.com/office/drawing/2014/main" val="3793322663"/>
                    </a:ext>
                  </a:extLst>
                </a:gridCol>
                <a:gridCol w="1193121">
                  <a:extLst>
                    <a:ext uri="{9D8B030D-6E8A-4147-A177-3AD203B41FA5}">
                      <a16:colId xmlns:a16="http://schemas.microsoft.com/office/drawing/2014/main" val="1310601732"/>
                    </a:ext>
                  </a:extLst>
                </a:gridCol>
                <a:gridCol w="1393872">
                  <a:extLst>
                    <a:ext uri="{9D8B030D-6E8A-4147-A177-3AD203B41FA5}">
                      <a16:colId xmlns:a16="http://schemas.microsoft.com/office/drawing/2014/main" val="452385325"/>
                    </a:ext>
                  </a:extLst>
                </a:gridCol>
                <a:gridCol w="1392448">
                  <a:extLst>
                    <a:ext uri="{9D8B030D-6E8A-4147-A177-3AD203B41FA5}">
                      <a16:colId xmlns:a16="http://schemas.microsoft.com/office/drawing/2014/main" val="3239223961"/>
                    </a:ext>
                  </a:extLst>
                </a:gridCol>
                <a:gridCol w="1392448">
                  <a:extLst>
                    <a:ext uri="{9D8B030D-6E8A-4147-A177-3AD203B41FA5}">
                      <a16:colId xmlns:a16="http://schemas.microsoft.com/office/drawing/2014/main" val="154157818"/>
                    </a:ext>
                  </a:extLst>
                </a:gridCol>
                <a:gridCol w="1593201">
                  <a:extLst>
                    <a:ext uri="{9D8B030D-6E8A-4147-A177-3AD203B41FA5}">
                      <a16:colId xmlns:a16="http://schemas.microsoft.com/office/drawing/2014/main" val="781421623"/>
                    </a:ext>
                  </a:extLst>
                </a:gridCol>
              </a:tblGrid>
              <a:tr h="57205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P=5.515  bar    </a:t>
                      </a:r>
                      <a:r>
                        <a:rPr lang="en-IN" sz="2000" b="1" kern="0" dirty="0" err="1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=2, 3, 4 mm                                 Y= 0.0385X- 0.0546</a:t>
                      </a:r>
                      <a:endParaRPr lang="en-IN" sz="20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31431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effectLst/>
                        </a:rPr>
                        <a:t>d</a:t>
                      </a:r>
                      <a:r>
                        <a:rPr lang="en-IN" sz="1200" b="1" kern="0" dirty="0" err="1">
                          <a:effectLst/>
                        </a:rPr>
                        <a:t>N</a:t>
                      </a:r>
                      <a:endParaRPr lang="en-IN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4.5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778656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 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8013471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</a:rPr>
                        <a:t>K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0.0224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0.04165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0.0609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0.08015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0.0994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0.11865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0.1379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4345084"/>
                  </a:ext>
                </a:extLst>
              </a:tr>
              <a:tr h="57205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P=6.5 bar  </a:t>
                      </a:r>
                      <a:r>
                        <a:rPr lang="en-IN" sz="2000" b="1" kern="0" dirty="0" err="1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=3, 4, 2 mm                                      Y= - 0.0139X+0.1187</a:t>
                      </a:r>
                      <a:endParaRPr lang="en-IN" sz="20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977866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effectLst/>
                        </a:rPr>
                        <a:t>d</a:t>
                      </a:r>
                      <a:r>
                        <a:rPr lang="en-IN" sz="1200" b="1" kern="0" dirty="0" err="1">
                          <a:effectLst/>
                        </a:rPr>
                        <a:t>N</a:t>
                      </a:r>
                      <a:endParaRPr lang="en-IN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4.5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606939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</a:rPr>
                        <a:t>K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0.0549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0.03895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0.00705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-0.0089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-0.02485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-0.0408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6234752"/>
                  </a:ext>
                </a:extLst>
              </a:tr>
              <a:tr h="57205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P=8 bar    </a:t>
                      </a:r>
                      <a:r>
                        <a:rPr lang="en-IN" sz="2000" b="1" kern="0" dirty="0" err="1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20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=4, 2, 3 mm                                         Y=- 0.006X+ 0.045</a:t>
                      </a:r>
                      <a:endParaRPr lang="en-IN" sz="20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923803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effectLst/>
                        </a:rPr>
                        <a:t>d</a:t>
                      </a:r>
                      <a:r>
                        <a:rPr lang="en-IN" sz="1200" b="1" kern="0" dirty="0" err="1">
                          <a:effectLst/>
                        </a:rPr>
                        <a:t>N</a:t>
                      </a:r>
                      <a:endParaRPr lang="en-IN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4.5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731075"/>
                  </a:ext>
                </a:extLst>
              </a:tr>
              <a:tr h="572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effectLst/>
                        </a:rPr>
                        <a:t>K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>
                          <a:effectLst/>
                          <a:latin typeface="Arial Narrow" panose="020B0606020202030204" pitchFamily="34" charset="0"/>
                        </a:rPr>
                        <a:t>0.033</a:t>
                      </a:r>
                      <a:endParaRPr lang="en-IN" sz="16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0.027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0.021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0.018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0.015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Arial Narrow" panose="020B0606020202030204" pitchFamily="34" charset="0"/>
                        </a:rPr>
                        <a:t>0.033</a:t>
                      </a:r>
                      <a:endParaRPr lang="en-IN" sz="16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1015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EABF83-FD6C-DF15-1D8C-6FC433676789}"/>
              </a:ext>
            </a:extLst>
          </p:cNvPr>
          <p:cNvSpPr txBox="1"/>
          <p:nvPr/>
        </p:nvSpPr>
        <p:spPr>
          <a:xfrm>
            <a:off x="1012784" y="364771"/>
            <a:ext cx="12604831" cy="1841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algn="ctr">
              <a:lnSpc>
                <a:spcPct val="115000"/>
              </a:lnSpc>
              <a:spcAft>
                <a:spcPts val="600"/>
              </a:spcAft>
              <a:tabLst>
                <a:tab pos="630555" algn="l"/>
              </a:tabLst>
            </a:pPr>
            <a:r>
              <a:rPr lang="en-IN" sz="3600" b="1" kern="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Table </a:t>
            </a:r>
            <a:r>
              <a:rPr lang="en-IN" sz="3600" b="1" kern="0" dirty="0">
                <a:ea typeface="Calibri" panose="020F0502020204030204" pitchFamily="34" charset="0"/>
                <a:cs typeface="Cordia New" panose="020B0304020202020204" pitchFamily="34" charset="-34"/>
              </a:rPr>
              <a:t>3</a:t>
            </a:r>
            <a:r>
              <a:rPr lang="en-IN" sz="3600" b="1" kern="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. Values of K for various values of </a:t>
            </a:r>
            <a:r>
              <a:rPr lang="en-IN" sz="3600" b="1" kern="0" dirty="0" err="1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IN" sz="2000" b="1" kern="0" dirty="0" err="1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IN" sz="3600" b="1" kern="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 based on trendline equations</a:t>
            </a:r>
            <a:endParaRPr lang="en-IN" sz="3600" b="1" kern="100" dirty="0">
              <a:effectLst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270510" algn="ctr">
              <a:lnSpc>
                <a:spcPct val="115000"/>
              </a:lnSpc>
              <a:spcAft>
                <a:spcPts val="600"/>
              </a:spcAft>
              <a:tabLst>
                <a:tab pos="630555" algn="l"/>
              </a:tabLst>
            </a:pPr>
            <a:r>
              <a:rPr lang="en-IN" sz="2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            Y=Correction factor	     X=</a:t>
            </a:r>
            <a:r>
              <a:rPr lang="en-IN" sz="2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IN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IN" sz="2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Nozzle diameter in mm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550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41CF1A-3C11-72D0-BD94-794BE375B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799095"/>
              </p:ext>
            </p:extLst>
          </p:nvPr>
        </p:nvGraphicFramePr>
        <p:xfrm>
          <a:off x="1499838" y="1550798"/>
          <a:ext cx="11050860" cy="6502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622">
                  <a:extLst>
                    <a:ext uri="{9D8B030D-6E8A-4147-A177-3AD203B41FA5}">
                      <a16:colId xmlns:a16="http://schemas.microsoft.com/office/drawing/2014/main" val="2519127761"/>
                    </a:ext>
                  </a:extLst>
                </a:gridCol>
                <a:gridCol w="1019386">
                  <a:extLst>
                    <a:ext uri="{9D8B030D-6E8A-4147-A177-3AD203B41FA5}">
                      <a16:colId xmlns:a16="http://schemas.microsoft.com/office/drawing/2014/main" val="2947915804"/>
                    </a:ext>
                  </a:extLst>
                </a:gridCol>
                <a:gridCol w="1283716">
                  <a:extLst>
                    <a:ext uri="{9D8B030D-6E8A-4147-A177-3AD203B41FA5}">
                      <a16:colId xmlns:a16="http://schemas.microsoft.com/office/drawing/2014/main" val="1395960413"/>
                    </a:ext>
                  </a:extLst>
                </a:gridCol>
                <a:gridCol w="572516">
                  <a:extLst>
                    <a:ext uri="{9D8B030D-6E8A-4147-A177-3AD203B41FA5}">
                      <a16:colId xmlns:a16="http://schemas.microsoft.com/office/drawing/2014/main" val="2865298403"/>
                    </a:ext>
                  </a:extLst>
                </a:gridCol>
                <a:gridCol w="717126">
                  <a:extLst>
                    <a:ext uri="{9D8B030D-6E8A-4147-A177-3AD203B41FA5}">
                      <a16:colId xmlns:a16="http://schemas.microsoft.com/office/drawing/2014/main" val="1491479865"/>
                    </a:ext>
                  </a:extLst>
                </a:gridCol>
                <a:gridCol w="839216">
                  <a:extLst>
                    <a:ext uri="{9D8B030D-6E8A-4147-A177-3AD203B41FA5}">
                      <a16:colId xmlns:a16="http://schemas.microsoft.com/office/drawing/2014/main" val="1201940600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2984947886"/>
                    </a:ext>
                  </a:extLst>
                </a:gridCol>
                <a:gridCol w="1181777">
                  <a:extLst>
                    <a:ext uri="{9D8B030D-6E8A-4147-A177-3AD203B41FA5}">
                      <a16:colId xmlns:a16="http://schemas.microsoft.com/office/drawing/2014/main" val="1134875808"/>
                    </a:ext>
                  </a:extLst>
                </a:gridCol>
                <a:gridCol w="899668">
                  <a:extLst>
                    <a:ext uri="{9D8B030D-6E8A-4147-A177-3AD203B41FA5}">
                      <a16:colId xmlns:a16="http://schemas.microsoft.com/office/drawing/2014/main" val="2861626646"/>
                    </a:ext>
                  </a:extLst>
                </a:gridCol>
                <a:gridCol w="1324017">
                  <a:extLst>
                    <a:ext uri="{9D8B030D-6E8A-4147-A177-3AD203B41FA5}">
                      <a16:colId xmlns:a16="http://schemas.microsoft.com/office/drawing/2014/main" val="4030566184"/>
                    </a:ext>
                  </a:extLst>
                </a:gridCol>
                <a:gridCol w="1284901">
                  <a:extLst>
                    <a:ext uri="{9D8B030D-6E8A-4147-A177-3AD203B41FA5}">
                      <a16:colId xmlns:a16="http://schemas.microsoft.com/office/drawing/2014/main" val="1192276472"/>
                    </a:ext>
                  </a:extLst>
                </a:gridCol>
              </a:tblGrid>
              <a:tr h="1673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Trial No.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Pressure P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Act MRR 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US" sz="1800" b="1" kern="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  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x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AFR  g/min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as per trendline equation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Theoretical impact/Sec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Actual impact/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Sec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Material removed per impact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Kg/impact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1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  <a:endParaRPr lang="en-IN" sz="1800" b="1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Theoretical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MRR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US" sz="1800" b="1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47244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0.000294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0.0224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54963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1231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2.18E-07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0.000268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6509462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0.000496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0.04165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36642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1526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3.66E-07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0.000558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914922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0.000955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0.0609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27481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1674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5.51E-07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0.000923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9016467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0.000645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0.0549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41219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2263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2.93E-07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0.00066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899265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0.000611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0.03895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30914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1204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4.73E-07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0.000570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2119107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0.000639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61828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1422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4.81E-07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0.000684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43509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0.000536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0.033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35678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1177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3.99E-07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0.000470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115913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71356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2141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4.08E-07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0.000873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28332"/>
                  </a:ext>
                </a:extLst>
              </a:tr>
              <a:tr h="495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0.000955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0.027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47570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>
                          <a:effectLst/>
                          <a:latin typeface="Arial Narrow" panose="020B0606020202030204" pitchFamily="34" charset="0"/>
                        </a:rPr>
                        <a:t>1284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4.08E-07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0" dirty="0">
                          <a:effectLst/>
                          <a:latin typeface="Arial Narrow" panose="020B0606020202030204" pitchFamily="34" charset="0"/>
                        </a:rPr>
                        <a:t>0.000524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96662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9839E3-DCA3-9B13-C516-DD5724479B2D}"/>
              </a:ext>
            </a:extLst>
          </p:cNvPr>
          <p:cNvSpPr txBox="1"/>
          <p:nvPr/>
        </p:nvSpPr>
        <p:spPr>
          <a:xfrm>
            <a:off x="1215483" y="392516"/>
            <a:ext cx="11619571" cy="1054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800" kern="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Table </a:t>
            </a:r>
            <a:r>
              <a:rPr lang="en-US" sz="2800" kern="0" dirty="0"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en-US" sz="2800" kern="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. Comparison table of Theoretical &amp; Actual MRR after using K as per trendline equation   </a:t>
            </a:r>
            <a:endParaRPr lang="en-IN" sz="2800" kern="100" dirty="0">
              <a:effectLst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626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9CB27D-EDAF-946F-D4B1-520CA5C066CC}"/>
              </a:ext>
            </a:extLst>
          </p:cNvPr>
          <p:cNvSpPr txBox="1"/>
          <p:nvPr/>
        </p:nvSpPr>
        <p:spPr>
          <a:xfrm>
            <a:off x="1447800" y="310457"/>
            <a:ext cx="11620500" cy="869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u="sng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OBJECTIVES OF THE RESEARCH WORK:</a:t>
            </a:r>
            <a:endParaRPr lang="en-IN" sz="28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perform numerical simulation using Finite Element Analysis (FEA) of erosion process in AJM with sea sand &amp; mining ore as abrasive and mild steel as work piece material.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270510" marR="171450" algn="just">
              <a:lnSpc>
                <a:spcPct val="125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 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identify the process parameters to be controlled and response variables to be studied in the Design of Experiments (DoE).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R="171450" algn="just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select DoE methods/ types to be performed. 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R="171450" algn="just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perform the experiments on mild steel flats using sea sand and mining ore as abrasive material.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R="171450" algn="just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analyze the data of process parameters and response variables obtained from the experiments. 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R="171450" algn="just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17145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en-US" sz="2400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To prescribe optimum process parameters in machining the mild steel flats.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709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49003DE-2741-47DC-8AF2-5BB64930C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199634"/>
              </p:ext>
            </p:extLst>
          </p:nvPr>
        </p:nvGraphicFramePr>
        <p:xfrm>
          <a:off x="1271240" y="1873406"/>
          <a:ext cx="5775589" cy="5709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62FBEFA-8977-40BE-8221-7A2080303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350984"/>
              </p:ext>
            </p:extLst>
          </p:nvPr>
        </p:nvGraphicFramePr>
        <p:xfrm>
          <a:off x="7148673" y="1873405"/>
          <a:ext cx="6155473" cy="5709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BD2CE0-0E0C-3099-EF72-040ED72AD49C}"/>
              </a:ext>
            </a:extLst>
          </p:cNvPr>
          <p:cNvSpPr txBox="1"/>
          <p:nvPr/>
        </p:nvSpPr>
        <p:spPr>
          <a:xfrm>
            <a:off x="1683835" y="1008513"/>
            <a:ext cx="1141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Graphs of actual MRR v/s theoretical MRR for  experimental trials</a:t>
            </a:r>
            <a:endParaRPr lang="en-IN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02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9961" y="537400"/>
            <a:ext cx="66704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Ti-6Al-4V Alloy Analysis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73067" y="1408215"/>
            <a:ext cx="510302" cy="510302"/>
          </a:xfrm>
          <a:prstGeom prst="roundRect">
            <a:avLst>
              <a:gd name="adj" fmla="val 3396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551780" y="1494480"/>
            <a:ext cx="152876" cy="63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3012433" y="148471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3369" y="2127901"/>
            <a:ext cx="422435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Based on K. Nagendra Prasad study (2017)</a:t>
            </a:r>
          </a:p>
          <a:p>
            <a:pPr marL="0" indent="0">
              <a:lnSpc>
                <a:spcPts val="2850"/>
              </a:lnSpc>
              <a:buNone/>
            </a:pPr>
            <a:endParaRPr lang="en-US" sz="2800" dirty="0">
              <a:solidFill>
                <a:srgbClr val="272525"/>
              </a:solidFill>
              <a:latin typeface="Arial Narrow" panose="020B0606020202030204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• Focus on experimental measurements </a:t>
            </a:r>
          </a:p>
          <a:p>
            <a:pPr marL="0" indent="0">
              <a:lnSpc>
                <a:spcPts val="2850"/>
              </a:lnSpc>
              <a:buNone/>
            </a:pPr>
            <a:endParaRPr lang="en-US" sz="2800" dirty="0">
              <a:solidFill>
                <a:srgbClr val="272525"/>
              </a:solidFill>
              <a:latin typeface="Arial Narrow" panose="020B0606020202030204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Comprehensive dataset analysis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380918" y="14286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19341" y="1548913"/>
            <a:ext cx="45719" cy="48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983945" y="1484713"/>
            <a:ext cx="388456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Parameter Examination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772603" y="2127324"/>
            <a:ext cx="5369863" cy="260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Air pressure variations studied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Nozzle diameter effects measured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Standoff distance impact analyzed</a:t>
            </a:r>
          </a:p>
          <a:p>
            <a:pPr marL="0" indent="0">
              <a:lnSpc>
                <a:spcPts val="2850"/>
              </a:lnSpc>
              <a:buNone/>
            </a:pPr>
            <a:endParaRPr lang="en-US" sz="2800" dirty="0">
              <a:solidFill>
                <a:srgbClr val="272525"/>
              </a:solidFill>
              <a:latin typeface="Arial Narrow" panose="020B0606020202030204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• MRR as primary output variable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319858" y="551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73925" y="5594412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5909971" y="56225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Model Application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473869" y="6378256"/>
            <a:ext cx="9814098" cy="1303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Applied analytical model to Ti-6Al-4V focused on MRR prediction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• Validated against experimental data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242538-E9E5-9F16-7F79-3368F0CE98A2}"/>
              </a:ext>
            </a:extLst>
          </p:cNvPr>
          <p:cNvSpPr txBox="1"/>
          <p:nvPr/>
        </p:nvSpPr>
        <p:spPr>
          <a:xfrm>
            <a:off x="4780751" y="148528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5. Experimental results</a:t>
            </a:r>
            <a:endParaRPr lang="en-IN" sz="2800" b="1" dirty="0">
              <a:latin typeface="Arial Narrow" panose="020B0606020202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A611D7-CD98-89F2-FD60-19D7BDF0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21791"/>
              </p:ext>
            </p:extLst>
          </p:nvPr>
        </p:nvGraphicFramePr>
        <p:xfrm>
          <a:off x="2052520" y="743271"/>
          <a:ext cx="5003439" cy="6772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6286">
                  <a:extLst>
                    <a:ext uri="{9D8B030D-6E8A-4147-A177-3AD203B41FA5}">
                      <a16:colId xmlns:a16="http://schemas.microsoft.com/office/drawing/2014/main" val="3730824091"/>
                    </a:ext>
                  </a:extLst>
                </a:gridCol>
                <a:gridCol w="1013301">
                  <a:extLst>
                    <a:ext uri="{9D8B030D-6E8A-4147-A177-3AD203B41FA5}">
                      <a16:colId xmlns:a16="http://schemas.microsoft.com/office/drawing/2014/main" val="3129005480"/>
                    </a:ext>
                  </a:extLst>
                </a:gridCol>
                <a:gridCol w="1098761">
                  <a:extLst>
                    <a:ext uri="{9D8B030D-6E8A-4147-A177-3AD203B41FA5}">
                      <a16:colId xmlns:a16="http://schemas.microsoft.com/office/drawing/2014/main" val="2543114367"/>
                    </a:ext>
                  </a:extLst>
                </a:gridCol>
                <a:gridCol w="1025510">
                  <a:extLst>
                    <a:ext uri="{9D8B030D-6E8A-4147-A177-3AD203B41FA5}">
                      <a16:colId xmlns:a16="http://schemas.microsoft.com/office/drawing/2014/main" val="3234520697"/>
                    </a:ext>
                  </a:extLst>
                </a:gridCol>
                <a:gridCol w="1219581">
                  <a:extLst>
                    <a:ext uri="{9D8B030D-6E8A-4147-A177-3AD203B41FA5}">
                      <a16:colId xmlns:a16="http://schemas.microsoft.com/office/drawing/2014/main" val="3388073284"/>
                    </a:ext>
                  </a:extLst>
                </a:gridCol>
              </a:tblGrid>
              <a:tr h="13405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Trail No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Air Pressure (bar)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Standoff distance (mm)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Nozzle Diameter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MRR Actual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(gram/sec)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998526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8.37E-05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0228757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7846803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0.001133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7942332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0.000122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340572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0.00152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6553359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0.002506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912008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0.000126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5031417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0.001996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71552509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0.002407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2772950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0.000139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39921997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0.000894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11503739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0.002555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9449355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0.000463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9808821"/>
                  </a:ext>
                </a:extLst>
              </a:tr>
              <a:tr h="38801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0.001637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044804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FA1C87-3AFD-5E0A-C43A-CD67CF10D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040590"/>
              </p:ext>
            </p:extLst>
          </p:nvPr>
        </p:nvGraphicFramePr>
        <p:xfrm>
          <a:off x="7225990" y="716965"/>
          <a:ext cx="5138670" cy="6798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5620">
                  <a:extLst>
                    <a:ext uri="{9D8B030D-6E8A-4147-A177-3AD203B41FA5}">
                      <a16:colId xmlns:a16="http://schemas.microsoft.com/office/drawing/2014/main" val="2369373958"/>
                    </a:ext>
                  </a:extLst>
                </a:gridCol>
                <a:gridCol w="1304063">
                  <a:extLst>
                    <a:ext uri="{9D8B030D-6E8A-4147-A177-3AD203B41FA5}">
                      <a16:colId xmlns:a16="http://schemas.microsoft.com/office/drawing/2014/main" val="1859966571"/>
                    </a:ext>
                  </a:extLst>
                </a:gridCol>
                <a:gridCol w="972826">
                  <a:extLst>
                    <a:ext uri="{9D8B030D-6E8A-4147-A177-3AD203B41FA5}">
                      <a16:colId xmlns:a16="http://schemas.microsoft.com/office/drawing/2014/main" val="3868634493"/>
                    </a:ext>
                  </a:extLst>
                </a:gridCol>
                <a:gridCol w="1047429">
                  <a:extLst>
                    <a:ext uri="{9D8B030D-6E8A-4147-A177-3AD203B41FA5}">
                      <a16:colId xmlns:a16="http://schemas.microsoft.com/office/drawing/2014/main" val="2827243315"/>
                    </a:ext>
                  </a:extLst>
                </a:gridCol>
                <a:gridCol w="1178732">
                  <a:extLst>
                    <a:ext uri="{9D8B030D-6E8A-4147-A177-3AD203B41FA5}">
                      <a16:colId xmlns:a16="http://schemas.microsoft.com/office/drawing/2014/main" val="1695820998"/>
                    </a:ext>
                  </a:extLst>
                </a:gridCol>
              </a:tblGrid>
              <a:tr h="1427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Trail No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Air Pressure (bar)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Standoff distance (mm)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Nozzle Diameter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MRR Actual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effectLst/>
                          <a:latin typeface="Arial Narrow" panose="020B0606020202030204" pitchFamily="34" charset="0"/>
                        </a:rPr>
                        <a:t>(gram/sec)</a:t>
                      </a:r>
                      <a:endParaRPr lang="en-IN" sz="16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8321815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0.004276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87360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0.000134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11269831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0.002464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70590280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0.002765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9483831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0.000157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3952371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0.001438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6339739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0.001761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8309118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0.000976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7205867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0.002489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3226147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0.003111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23312414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8071929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0.000123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9732112"/>
                  </a:ext>
                </a:extLst>
              </a:tr>
              <a:tr h="41318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27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0.003089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8103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330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5342" y="724733"/>
            <a:ext cx="69675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Key Observations: Ti-6Al-4V Alloy with </a:t>
            </a:r>
            <a:r>
              <a:rPr lang="en-US" sz="4000" b="1" dirty="0" err="1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SiC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20365" y="184665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9824" y="19417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Air </a:t>
            </a: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Pressure</a:t>
            </a: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 Impact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29823" y="2476082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Material Removal Rate (MRR) generally increased with air pressure, showing highest efficiency at 10 bar compared to 6 and 8 bar settings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428667" y="184665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52316" y="1877091"/>
            <a:ext cx="38870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Nozzle Diameter </a:t>
            </a: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Correlation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52316" y="2509646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Larger nozzle diameters (4 mm) consistently produced higher MRR values compared to smaller diameters (2-3 mm), with maximum MRR of 0.00427647 g/s observed.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20365" y="464196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29824" y="4687919"/>
            <a:ext cx="34380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Standoff</a:t>
            </a: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 Distance Effects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29824" y="5269230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Optimal MRR achieved at 6 mm standoff distance across most pressure settings, with diminishing returns at 9 mm distance.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667" y="47028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52316" y="4729936"/>
            <a:ext cx="32996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Parameter </a:t>
            </a: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Optimization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5263801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Best material removal performance observed with combination of 8 bar pressure, 6 mm standoff distance, and 4 mm nozzle diameter (Trial 15).</a:t>
            </a:r>
            <a:endParaRPr lang="en-US" sz="30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C0801281-70A9-A99D-4EB5-6A412728BB01}"/>
              </a:ext>
            </a:extLst>
          </p:cNvPr>
          <p:cNvSpPr/>
          <p:nvPr/>
        </p:nvSpPr>
        <p:spPr>
          <a:xfrm>
            <a:off x="520422" y="758283"/>
            <a:ext cx="3977283" cy="5073805"/>
          </a:xfrm>
          <a:prstGeom prst="roundRect">
            <a:avLst>
              <a:gd name="adj" fmla="val 3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2BFEB1D-10E7-1867-3F37-AC10A5E96CF8}"/>
              </a:ext>
            </a:extLst>
          </p:cNvPr>
          <p:cNvSpPr/>
          <p:nvPr/>
        </p:nvSpPr>
        <p:spPr>
          <a:xfrm>
            <a:off x="869928" y="1526075"/>
            <a:ext cx="195155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 K Calculation</a:t>
            </a:r>
            <a:endParaRPr lang="en-US" sz="2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4845613-F217-3768-CB3E-75320778EF12}"/>
              </a:ext>
            </a:extLst>
          </p:cNvPr>
          <p:cNvSpPr/>
          <p:nvPr/>
        </p:nvSpPr>
        <p:spPr>
          <a:xfrm>
            <a:off x="676629" y="2548588"/>
            <a:ext cx="3664863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Determined correction factor K for multiple experimental conditions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ED47DA9-5FF7-786E-690B-96944861120B}"/>
              </a:ext>
            </a:extLst>
          </p:cNvPr>
          <p:cNvSpPr/>
          <p:nvPr/>
        </p:nvSpPr>
        <p:spPr>
          <a:xfrm>
            <a:off x="676630" y="4064619"/>
            <a:ext cx="3664863" cy="2513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Accounted for variations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in setup parameters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applied across different</a:t>
            </a:r>
          </a:p>
          <a:p>
            <a:pPr algn="l">
              <a:lnSpc>
                <a:spcPts val="1850"/>
              </a:lnSpc>
              <a:buSzPct val="100000"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966D165-BEF3-7E99-E2D1-A5E5429359E8}"/>
              </a:ext>
            </a:extLst>
          </p:cNvPr>
          <p:cNvSpPr/>
          <p:nvPr/>
        </p:nvSpPr>
        <p:spPr>
          <a:xfrm>
            <a:off x="989050" y="4823907"/>
            <a:ext cx="366486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5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configurations</a:t>
            </a: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C93363-CCF8-FB91-3836-AC1E8E2F4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245649"/>
              </p:ext>
            </p:extLst>
          </p:nvPr>
        </p:nvGraphicFramePr>
        <p:xfrm>
          <a:off x="4960961" y="1036330"/>
          <a:ext cx="8621224" cy="2022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1018">
                  <a:extLst>
                    <a:ext uri="{9D8B030D-6E8A-4147-A177-3AD203B41FA5}">
                      <a16:colId xmlns:a16="http://schemas.microsoft.com/office/drawing/2014/main" val="981646923"/>
                    </a:ext>
                  </a:extLst>
                </a:gridCol>
                <a:gridCol w="862983">
                  <a:extLst>
                    <a:ext uri="{9D8B030D-6E8A-4147-A177-3AD203B41FA5}">
                      <a16:colId xmlns:a16="http://schemas.microsoft.com/office/drawing/2014/main" val="4255675214"/>
                    </a:ext>
                  </a:extLst>
                </a:gridCol>
                <a:gridCol w="862983">
                  <a:extLst>
                    <a:ext uri="{9D8B030D-6E8A-4147-A177-3AD203B41FA5}">
                      <a16:colId xmlns:a16="http://schemas.microsoft.com/office/drawing/2014/main" val="402086534"/>
                    </a:ext>
                  </a:extLst>
                </a:gridCol>
                <a:gridCol w="788737">
                  <a:extLst>
                    <a:ext uri="{9D8B030D-6E8A-4147-A177-3AD203B41FA5}">
                      <a16:colId xmlns:a16="http://schemas.microsoft.com/office/drawing/2014/main" val="3352565800"/>
                    </a:ext>
                  </a:extLst>
                </a:gridCol>
                <a:gridCol w="810257">
                  <a:extLst>
                    <a:ext uri="{9D8B030D-6E8A-4147-A177-3AD203B41FA5}">
                      <a16:colId xmlns:a16="http://schemas.microsoft.com/office/drawing/2014/main" val="983174934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3273456448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1706505371"/>
                    </a:ext>
                  </a:extLst>
                </a:gridCol>
                <a:gridCol w="777976">
                  <a:extLst>
                    <a:ext uri="{9D8B030D-6E8A-4147-A177-3AD203B41FA5}">
                      <a16:colId xmlns:a16="http://schemas.microsoft.com/office/drawing/2014/main" val="3226223920"/>
                    </a:ext>
                  </a:extLst>
                </a:gridCol>
                <a:gridCol w="797345">
                  <a:extLst>
                    <a:ext uri="{9D8B030D-6E8A-4147-A177-3AD203B41FA5}">
                      <a16:colId xmlns:a16="http://schemas.microsoft.com/office/drawing/2014/main" val="2240750738"/>
                    </a:ext>
                  </a:extLst>
                </a:gridCol>
                <a:gridCol w="797345">
                  <a:extLst>
                    <a:ext uri="{9D8B030D-6E8A-4147-A177-3AD203B41FA5}">
                      <a16:colId xmlns:a16="http://schemas.microsoft.com/office/drawing/2014/main" val="487934591"/>
                    </a:ext>
                  </a:extLst>
                </a:gridCol>
              </a:tblGrid>
              <a:tr h="551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P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Va 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 err="1">
                          <a:effectLst/>
                          <a:latin typeface="Arial Narrow" panose="020B0606020202030204" pitchFamily="34" charset="0"/>
                        </a:rPr>
                        <a:t>Vp</a:t>
                      </a: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1800" kern="100" baseline="-25000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  (mm)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X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MR/ imp Th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Act MRR Kg/S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Th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Act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832263"/>
                  </a:ext>
                </a:extLst>
              </a:tr>
              <a:tr h="452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916.3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201.4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3.3E-08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0.000084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67125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2545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0.038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312021"/>
                  </a:ext>
                </a:extLst>
              </a:tr>
              <a:tr h="452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1119.4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246.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4E-08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0.00014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81997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3459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0.042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14067"/>
                  </a:ext>
                </a:extLst>
              </a:tr>
              <a:tr h="452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1298.6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285.4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4.7E-08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0.00016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95129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3373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0.035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404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983F41-335E-29A2-E9AB-8EB4D97DA8C8}"/>
              </a:ext>
            </a:extLst>
          </p:cNvPr>
          <p:cNvSpPr txBox="1"/>
          <p:nvPr/>
        </p:nvSpPr>
        <p:spPr>
          <a:xfrm>
            <a:off x="3847171" y="662252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Table 8. Analysis of MRR at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IN" sz="1800" kern="1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= 2 mm and x= 3 mm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A852BD-A412-2F53-BD45-948FC99D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19345"/>
              </p:ext>
            </p:extLst>
          </p:nvPr>
        </p:nvGraphicFramePr>
        <p:xfrm>
          <a:off x="4960961" y="3608690"/>
          <a:ext cx="8621225" cy="2032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0767">
                  <a:extLst>
                    <a:ext uri="{9D8B030D-6E8A-4147-A177-3AD203B41FA5}">
                      <a16:colId xmlns:a16="http://schemas.microsoft.com/office/drawing/2014/main" val="2344703271"/>
                    </a:ext>
                  </a:extLst>
                </a:gridCol>
                <a:gridCol w="890574">
                  <a:extLst>
                    <a:ext uri="{9D8B030D-6E8A-4147-A177-3AD203B41FA5}">
                      <a16:colId xmlns:a16="http://schemas.microsoft.com/office/drawing/2014/main" val="2010392608"/>
                    </a:ext>
                  </a:extLst>
                </a:gridCol>
                <a:gridCol w="742498">
                  <a:extLst>
                    <a:ext uri="{9D8B030D-6E8A-4147-A177-3AD203B41FA5}">
                      <a16:colId xmlns:a16="http://schemas.microsoft.com/office/drawing/2014/main" val="1149322375"/>
                    </a:ext>
                  </a:extLst>
                </a:gridCol>
                <a:gridCol w="820767">
                  <a:extLst>
                    <a:ext uri="{9D8B030D-6E8A-4147-A177-3AD203B41FA5}">
                      <a16:colId xmlns:a16="http://schemas.microsoft.com/office/drawing/2014/main" val="2142426772"/>
                    </a:ext>
                  </a:extLst>
                </a:gridCol>
                <a:gridCol w="878940">
                  <a:extLst>
                    <a:ext uri="{9D8B030D-6E8A-4147-A177-3AD203B41FA5}">
                      <a16:colId xmlns:a16="http://schemas.microsoft.com/office/drawing/2014/main" val="2749669554"/>
                    </a:ext>
                  </a:extLst>
                </a:gridCol>
                <a:gridCol w="1047112">
                  <a:extLst>
                    <a:ext uri="{9D8B030D-6E8A-4147-A177-3AD203B41FA5}">
                      <a16:colId xmlns:a16="http://schemas.microsoft.com/office/drawing/2014/main" val="786604660"/>
                    </a:ext>
                  </a:extLst>
                </a:gridCol>
                <a:gridCol w="1032305">
                  <a:extLst>
                    <a:ext uri="{9D8B030D-6E8A-4147-A177-3AD203B41FA5}">
                      <a16:colId xmlns:a16="http://schemas.microsoft.com/office/drawing/2014/main" val="2938569812"/>
                    </a:ext>
                  </a:extLst>
                </a:gridCol>
                <a:gridCol w="764709">
                  <a:extLst>
                    <a:ext uri="{9D8B030D-6E8A-4147-A177-3AD203B41FA5}">
                      <a16:colId xmlns:a16="http://schemas.microsoft.com/office/drawing/2014/main" val="810370467"/>
                    </a:ext>
                  </a:extLst>
                </a:gridCol>
                <a:gridCol w="776344">
                  <a:extLst>
                    <a:ext uri="{9D8B030D-6E8A-4147-A177-3AD203B41FA5}">
                      <a16:colId xmlns:a16="http://schemas.microsoft.com/office/drawing/2014/main" val="4158839904"/>
                    </a:ext>
                  </a:extLst>
                </a:gridCol>
                <a:gridCol w="957209">
                  <a:extLst>
                    <a:ext uri="{9D8B030D-6E8A-4147-A177-3AD203B41FA5}">
                      <a16:colId xmlns:a16="http://schemas.microsoft.com/office/drawing/2014/main" val="4086211030"/>
                    </a:ext>
                  </a:extLst>
                </a:gridCol>
              </a:tblGrid>
              <a:tr h="845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P (bar)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Va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 err="1">
                          <a:effectLst/>
                          <a:latin typeface="Arial Narrow" panose="020B0606020202030204" pitchFamily="34" charset="0"/>
                        </a:rPr>
                        <a:t>Vp</a:t>
                      </a: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1800" kern="10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 (mm)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X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MR/ imp Th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Act MRR Kg/S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Th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Act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1682709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916.3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201.4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4.0E-08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0.00012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33562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3007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38380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1119.4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246.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5.0E-08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0.00046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40998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9348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0.23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6683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1298.6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285.4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5.8E-08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0.00098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47564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1697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0205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A3717A3-6F20-E318-5E21-2DF280A96DD2}"/>
              </a:ext>
            </a:extLst>
          </p:cNvPr>
          <p:cNvSpPr txBox="1"/>
          <p:nvPr/>
        </p:nvSpPr>
        <p:spPr>
          <a:xfrm>
            <a:off x="3757961" y="31950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9. Analysis of MRR at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I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2mm and x= 6mm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9B5AF2A-9FE4-3BFE-E615-54812AB4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983475"/>
              </p:ext>
            </p:extLst>
          </p:nvPr>
        </p:nvGraphicFramePr>
        <p:xfrm>
          <a:off x="4960961" y="6210860"/>
          <a:ext cx="8621224" cy="1636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44">
                  <a:extLst>
                    <a:ext uri="{9D8B030D-6E8A-4147-A177-3AD203B41FA5}">
                      <a16:colId xmlns:a16="http://schemas.microsoft.com/office/drawing/2014/main" val="2756820431"/>
                    </a:ext>
                  </a:extLst>
                </a:gridCol>
                <a:gridCol w="1033362">
                  <a:extLst>
                    <a:ext uri="{9D8B030D-6E8A-4147-A177-3AD203B41FA5}">
                      <a16:colId xmlns:a16="http://schemas.microsoft.com/office/drawing/2014/main" val="3814437750"/>
                    </a:ext>
                  </a:extLst>
                </a:gridCol>
                <a:gridCol w="747786">
                  <a:extLst>
                    <a:ext uri="{9D8B030D-6E8A-4147-A177-3AD203B41FA5}">
                      <a16:colId xmlns:a16="http://schemas.microsoft.com/office/drawing/2014/main" val="3090643527"/>
                    </a:ext>
                  </a:extLst>
                </a:gridCol>
                <a:gridCol w="753075">
                  <a:extLst>
                    <a:ext uri="{9D8B030D-6E8A-4147-A177-3AD203B41FA5}">
                      <a16:colId xmlns:a16="http://schemas.microsoft.com/office/drawing/2014/main" val="155345112"/>
                    </a:ext>
                  </a:extLst>
                </a:gridCol>
                <a:gridCol w="683267">
                  <a:extLst>
                    <a:ext uri="{9D8B030D-6E8A-4147-A177-3AD203B41FA5}">
                      <a16:colId xmlns:a16="http://schemas.microsoft.com/office/drawing/2014/main" val="4121769974"/>
                    </a:ext>
                  </a:extLst>
                </a:gridCol>
                <a:gridCol w="1087305">
                  <a:extLst>
                    <a:ext uri="{9D8B030D-6E8A-4147-A177-3AD203B41FA5}">
                      <a16:colId xmlns:a16="http://schemas.microsoft.com/office/drawing/2014/main" val="3543022114"/>
                    </a:ext>
                  </a:extLst>
                </a:gridCol>
                <a:gridCol w="1116920">
                  <a:extLst>
                    <a:ext uri="{9D8B030D-6E8A-4147-A177-3AD203B41FA5}">
                      <a16:colId xmlns:a16="http://schemas.microsoft.com/office/drawing/2014/main" val="1202226404"/>
                    </a:ext>
                  </a:extLst>
                </a:gridCol>
                <a:gridCol w="851440">
                  <a:extLst>
                    <a:ext uri="{9D8B030D-6E8A-4147-A177-3AD203B41FA5}">
                      <a16:colId xmlns:a16="http://schemas.microsoft.com/office/drawing/2014/main" val="4044752021"/>
                    </a:ext>
                  </a:extLst>
                </a:gridCol>
                <a:gridCol w="815478">
                  <a:extLst>
                    <a:ext uri="{9D8B030D-6E8A-4147-A177-3AD203B41FA5}">
                      <a16:colId xmlns:a16="http://schemas.microsoft.com/office/drawing/2014/main" val="390705824"/>
                    </a:ext>
                  </a:extLst>
                </a:gridCol>
                <a:gridCol w="921247">
                  <a:extLst>
                    <a:ext uri="{9D8B030D-6E8A-4147-A177-3AD203B41FA5}">
                      <a16:colId xmlns:a16="http://schemas.microsoft.com/office/drawing/2014/main" val="949751846"/>
                    </a:ext>
                  </a:extLst>
                </a:gridCol>
              </a:tblGrid>
              <a:tr h="6785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P (bar)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Va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 err="1">
                          <a:effectLst/>
                          <a:latin typeface="Arial Narrow" panose="020B0606020202030204" pitchFamily="34" charset="0"/>
                        </a:rPr>
                        <a:t>Vp</a:t>
                      </a: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(m/s)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1800" kern="10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  (mm)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X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MR/ imp Th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Act MRR Kg/S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Th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imp/s Act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330002"/>
                  </a:ext>
                </a:extLst>
              </a:tr>
              <a:tr h="319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916.3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201.4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4.9E-08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0.000126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22375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2580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427698"/>
                  </a:ext>
                </a:extLst>
              </a:tr>
              <a:tr h="319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1119.4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246.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6E-08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0.000134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27332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2250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91940"/>
                  </a:ext>
                </a:extLst>
              </a:tr>
              <a:tr h="319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1298.6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285.4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7E-08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0.000123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31710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1775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620520" algn="l"/>
                        </a:tabLs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8294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B3F100-B189-22C3-2D81-B76F13682A26}"/>
              </a:ext>
            </a:extLst>
          </p:cNvPr>
          <p:cNvSpPr txBox="1"/>
          <p:nvPr/>
        </p:nvSpPr>
        <p:spPr>
          <a:xfrm>
            <a:off x="3757961" y="577107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10. Analysis of MRR at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I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2mm and x= 9mm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5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">
            <a:extLst>
              <a:ext uri="{FF2B5EF4-FFF2-40B4-BE49-F238E27FC236}">
                <a16:creationId xmlns:a16="http://schemas.microsoft.com/office/drawing/2014/main" id="{50955459-D403-0252-0749-9BF8AA7A89AF}"/>
              </a:ext>
            </a:extLst>
          </p:cNvPr>
          <p:cNvSpPr/>
          <p:nvPr/>
        </p:nvSpPr>
        <p:spPr>
          <a:xfrm>
            <a:off x="743446" y="557335"/>
            <a:ext cx="4330358" cy="3334214"/>
          </a:xfrm>
          <a:prstGeom prst="roundRect">
            <a:avLst>
              <a:gd name="adj" fmla="val 3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" name="Text 7">
            <a:extLst>
              <a:ext uri="{FF2B5EF4-FFF2-40B4-BE49-F238E27FC236}">
                <a16:creationId xmlns:a16="http://schemas.microsoft.com/office/drawing/2014/main" id="{1406879A-6D06-71CB-134C-63C6CAA7500A}"/>
              </a:ext>
            </a:extLst>
          </p:cNvPr>
          <p:cNvSpPr/>
          <p:nvPr/>
        </p:nvSpPr>
        <p:spPr>
          <a:xfrm>
            <a:off x="933032" y="858644"/>
            <a:ext cx="229695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Graphical Representation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CDFF688D-135E-7F48-557C-A00B2D69A49F}"/>
              </a:ext>
            </a:extLst>
          </p:cNvPr>
          <p:cNvSpPr/>
          <p:nvPr/>
        </p:nvSpPr>
        <p:spPr>
          <a:xfrm>
            <a:off x="778797" y="1443191"/>
            <a:ext cx="366486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Plotted K against air pressure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B015F1FD-7E70-5AE9-F62E-9F216B064067}"/>
              </a:ext>
            </a:extLst>
          </p:cNvPr>
          <p:cNvSpPr/>
          <p:nvPr/>
        </p:nvSpPr>
        <p:spPr>
          <a:xfrm>
            <a:off x="1111545" y="1710352"/>
            <a:ext cx="3664863" cy="96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analyzed across various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nozzle diameters</a:t>
            </a: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6CFC6D59-5CF9-2B3F-8FB8-533988298C06}"/>
              </a:ext>
            </a:extLst>
          </p:cNvPr>
          <p:cNvSpPr/>
          <p:nvPr/>
        </p:nvSpPr>
        <p:spPr>
          <a:xfrm>
            <a:off x="778796" y="3000055"/>
            <a:ext cx="3664863" cy="1114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Considered different standoff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    distances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1FF17-3F27-BEAA-AF42-A62651D93FC1}"/>
              </a:ext>
            </a:extLst>
          </p:cNvPr>
          <p:cNvSpPr txBox="1"/>
          <p:nvPr/>
        </p:nvSpPr>
        <p:spPr>
          <a:xfrm>
            <a:off x="5073805" y="669074"/>
            <a:ext cx="7315200" cy="125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 indent="-540385" algn="ctr">
              <a:lnSpc>
                <a:spcPct val="107000"/>
              </a:lnSpc>
              <a:spcAft>
                <a:spcPts val="800"/>
              </a:spcAft>
              <a:tabLst>
                <a:tab pos="160020" algn="l"/>
                <a:tab pos="2962910" algn="ctr"/>
              </a:tabLst>
            </a:pPr>
            <a:r>
              <a:rPr lang="en-IN" sz="24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        </a:t>
            </a:r>
            <a:r>
              <a:rPr lang="en-IN" sz="2400" b="1" kern="100" dirty="0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Graphs of initial Correction factors K v/s air Pressure with trendline equations for </a:t>
            </a:r>
            <a:r>
              <a:rPr lang="en-IN" sz="2400" b="1" kern="100" dirty="0" err="1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IN" sz="2400" b="1" kern="100" baseline="-25000" dirty="0" err="1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IN" sz="2400" b="1" kern="100" dirty="0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=2mm &amp; </a:t>
            </a:r>
            <a:r>
              <a:rPr lang="en-IN" sz="2400" b="1" kern="100" dirty="0" err="1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SoD</a:t>
            </a:r>
            <a:r>
              <a:rPr lang="en-IN" sz="2400" b="1" kern="100" dirty="0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x=3mm, 6mm &amp; 9mm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8B3DF2-652E-0795-4199-A46A082D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727358"/>
              </p:ext>
            </p:extLst>
          </p:nvPr>
        </p:nvGraphicFramePr>
        <p:xfrm>
          <a:off x="6283029" y="1894507"/>
          <a:ext cx="6105975" cy="287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8287FE0-CEB2-493A-9258-7CB82E010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777039"/>
              </p:ext>
            </p:extLst>
          </p:nvPr>
        </p:nvGraphicFramePr>
        <p:xfrm>
          <a:off x="6283031" y="5039151"/>
          <a:ext cx="6105974" cy="287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AF6FCD2-503A-441A-98D9-7BB6153D4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16377"/>
              </p:ext>
            </p:extLst>
          </p:nvPr>
        </p:nvGraphicFramePr>
        <p:xfrm>
          <a:off x="501805" y="4472470"/>
          <a:ext cx="5486400" cy="344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5439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">
            <a:extLst>
              <a:ext uri="{FF2B5EF4-FFF2-40B4-BE49-F238E27FC236}">
                <a16:creationId xmlns:a16="http://schemas.microsoft.com/office/drawing/2014/main" id="{1E0927A1-AF65-8C5C-FA14-941385830AB7}"/>
              </a:ext>
            </a:extLst>
          </p:cNvPr>
          <p:cNvSpPr/>
          <p:nvPr/>
        </p:nvSpPr>
        <p:spPr>
          <a:xfrm>
            <a:off x="520422" y="1093509"/>
            <a:ext cx="5220502" cy="3553905"/>
          </a:xfrm>
          <a:prstGeom prst="roundRect">
            <a:avLst>
              <a:gd name="adj" fmla="val 42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 12">
            <a:extLst>
              <a:ext uri="{FF2B5EF4-FFF2-40B4-BE49-F238E27FC236}">
                <a16:creationId xmlns:a16="http://schemas.microsoft.com/office/drawing/2014/main" id="{E7A89E7A-3BC8-55D7-AF0D-8C28DAE05579}"/>
              </a:ext>
            </a:extLst>
          </p:cNvPr>
          <p:cNvSpPr/>
          <p:nvPr/>
        </p:nvSpPr>
        <p:spPr>
          <a:xfrm>
            <a:off x="1100838" y="1494745"/>
            <a:ext cx="195155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Trendline Equations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4" name="Text 13">
            <a:extLst>
              <a:ext uri="{FF2B5EF4-FFF2-40B4-BE49-F238E27FC236}">
                <a16:creationId xmlns:a16="http://schemas.microsoft.com/office/drawing/2014/main" id="{8EBF9F40-CA53-B6F9-28FB-05C34EE0B020}"/>
              </a:ext>
            </a:extLst>
          </p:cNvPr>
          <p:cNvSpPr/>
          <p:nvPr/>
        </p:nvSpPr>
        <p:spPr>
          <a:xfrm>
            <a:off x="672641" y="2236739"/>
            <a:ext cx="4983441" cy="15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Derived linear equations for K values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5" name="Text 14">
            <a:extLst>
              <a:ext uri="{FF2B5EF4-FFF2-40B4-BE49-F238E27FC236}">
                <a16:creationId xmlns:a16="http://schemas.microsoft.com/office/drawing/2014/main" id="{958F70EF-8F3F-97F5-F09A-136E27333F14}"/>
              </a:ext>
            </a:extLst>
          </p:cNvPr>
          <p:cNvSpPr/>
          <p:nvPr/>
        </p:nvSpPr>
        <p:spPr>
          <a:xfrm>
            <a:off x="665312" y="2823963"/>
            <a:ext cx="4774158" cy="515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Enabled interpolation for untested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    conditions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F7CEA1A7-85C3-D5B0-3FB0-644B569D4FAF}"/>
              </a:ext>
            </a:extLst>
          </p:cNvPr>
          <p:cNvSpPr/>
          <p:nvPr/>
        </p:nvSpPr>
        <p:spPr>
          <a:xfrm>
            <a:off x="665312" y="3617854"/>
            <a:ext cx="510528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Created predictive model for K factor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930B6-EB64-DA35-BF87-FA1F3418B4BA}"/>
              </a:ext>
            </a:extLst>
          </p:cNvPr>
          <p:cNvSpPr txBox="1"/>
          <p:nvPr/>
        </p:nvSpPr>
        <p:spPr>
          <a:xfrm>
            <a:off x="5948314" y="535265"/>
            <a:ext cx="8016774" cy="12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 indent="-540385">
              <a:lnSpc>
                <a:spcPct val="107000"/>
              </a:lnSpc>
              <a:spcAft>
                <a:spcPts val="800"/>
              </a:spcAft>
            </a:pPr>
            <a:r>
              <a:rPr lang="en-IN" sz="2400" kern="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9.</a:t>
            </a:r>
            <a:r>
              <a:rPr lang="en-IN" sz="24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Data obtained of Th MRR</a:t>
            </a:r>
            <a:r>
              <a:rPr lang="en-US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based on correction factors K  obtained from trendline equation for </a:t>
            </a:r>
            <a:r>
              <a:rPr lang="en-US" sz="2400" kern="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2400" kern="100" baseline="-250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US" sz="24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=2mm, x= 3 mm, 6 mm, 9 mm</a:t>
            </a:r>
            <a:endParaRPr lang="en-IN" sz="24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10EE32-5A95-45B8-F817-0DEDA7A01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35521"/>
              </p:ext>
            </p:extLst>
          </p:nvPr>
        </p:nvGraphicFramePr>
        <p:xfrm>
          <a:off x="5948314" y="1758151"/>
          <a:ext cx="8016774" cy="5936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0002">
                  <a:extLst>
                    <a:ext uri="{9D8B030D-6E8A-4147-A177-3AD203B41FA5}">
                      <a16:colId xmlns:a16="http://schemas.microsoft.com/office/drawing/2014/main" val="179825160"/>
                    </a:ext>
                  </a:extLst>
                </a:gridCol>
                <a:gridCol w="840002">
                  <a:extLst>
                    <a:ext uri="{9D8B030D-6E8A-4147-A177-3AD203B41FA5}">
                      <a16:colId xmlns:a16="http://schemas.microsoft.com/office/drawing/2014/main" val="3872699032"/>
                    </a:ext>
                  </a:extLst>
                </a:gridCol>
                <a:gridCol w="840002">
                  <a:extLst>
                    <a:ext uri="{9D8B030D-6E8A-4147-A177-3AD203B41FA5}">
                      <a16:colId xmlns:a16="http://schemas.microsoft.com/office/drawing/2014/main" val="3851412266"/>
                    </a:ext>
                  </a:extLst>
                </a:gridCol>
                <a:gridCol w="1197004">
                  <a:extLst>
                    <a:ext uri="{9D8B030D-6E8A-4147-A177-3AD203B41FA5}">
                      <a16:colId xmlns:a16="http://schemas.microsoft.com/office/drawing/2014/main" val="3555449396"/>
                    </a:ext>
                  </a:extLst>
                </a:gridCol>
                <a:gridCol w="1116504">
                  <a:extLst>
                    <a:ext uri="{9D8B030D-6E8A-4147-A177-3AD203B41FA5}">
                      <a16:colId xmlns:a16="http://schemas.microsoft.com/office/drawing/2014/main" val="1057037326"/>
                    </a:ext>
                  </a:extLst>
                </a:gridCol>
                <a:gridCol w="743752">
                  <a:extLst>
                    <a:ext uri="{9D8B030D-6E8A-4147-A177-3AD203B41FA5}">
                      <a16:colId xmlns:a16="http://schemas.microsoft.com/office/drawing/2014/main" val="2378852539"/>
                    </a:ext>
                  </a:extLst>
                </a:gridCol>
                <a:gridCol w="1116504">
                  <a:extLst>
                    <a:ext uri="{9D8B030D-6E8A-4147-A177-3AD203B41FA5}">
                      <a16:colId xmlns:a16="http://schemas.microsoft.com/office/drawing/2014/main" val="3557117846"/>
                    </a:ext>
                  </a:extLst>
                </a:gridCol>
                <a:gridCol w="1323004">
                  <a:extLst>
                    <a:ext uri="{9D8B030D-6E8A-4147-A177-3AD203B41FA5}">
                      <a16:colId xmlns:a16="http://schemas.microsoft.com/office/drawing/2014/main" val="1099754379"/>
                    </a:ext>
                  </a:extLst>
                </a:gridCol>
              </a:tblGrid>
              <a:tr h="10899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P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1800" kern="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(mm)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X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Act MRR (kg/s)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imp/s Th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K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MR/ imp Th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Th MRR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5484896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0.000084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67125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3.3E-08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8.8E-05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1866917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81997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4E-08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71722179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0.00016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95129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4.7E-08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0.00017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82276809"/>
                  </a:ext>
                </a:extLst>
              </a:tr>
              <a:tr h="440567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86256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0.00012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33562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4.00E-08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0.000194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90059417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0.00046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40998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5.00E-08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0.000241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39856205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0.00098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47564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5.80E-08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0.000250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0482573"/>
                  </a:ext>
                </a:extLst>
              </a:tr>
              <a:tr h="440567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81876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0.000126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22375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4.90E-08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0.000125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9436807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0.000134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27332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0.08 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6.00E-08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0.000139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22782676"/>
                  </a:ext>
                </a:extLst>
              </a:tr>
              <a:tr h="4405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0.000123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>
                          <a:effectLst/>
                          <a:latin typeface="Arial Narrow" panose="020B0606020202030204" pitchFamily="34" charset="0"/>
                        </a:rPr>
                        <a:t>31710</a:t>
                      </a:r>
                      <a:endParaRPr lang="en-IN" sz="1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Arial Narrow" panose="020B0606020202030204" pitchFamily="34" charset="0"/>
                        </a:rPr>
                        <a:t>0.06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7.00E-08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0.000123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651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8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74D2EB-7DF9-508B-8276-150FA39F7A9B}"/>
              </a:ext>
            </a:extLst>
          </p:cNvPr>
          <p:cNvSpPr txBox="1"/>
          <p:nvPr/>
        </p:nvSpPr>
        <p:spPr>
          <a:xfrm>
            <a:off x="1233151" y="5852822"/>
            <a:ext cx="12583210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170" algn="ctr">
              <a:lnSpc>
                <a:spcPct val="107000"/>
              </a:lnSpc>
            </a:pP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Figure 10</a:t>
            </a:r>
            <a:r>
              <a:rPr lang="en-US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 Graphs plotted of Act MRR act v/s Th MRR for </a:t>
            </a:r>
            <a:r>
              <a:rPr lang="en-US" sz="2000" kern="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2000" kern="100" baseline="-250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</a:t>
            </a:r>
            <a:r>
              <a:rPr lang="en-US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=2mm,3mm,4mm and </a:t>
            </a:r>
            <a:r>
              <a:rPr lang="en-US" sz="2000" kern="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SoD</a:t>
            </a:r>
            <a:r>
              <a:rPr lang="en-US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=3 mm, 6 mm  &amp; 9 mm            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D60F169-32CA-6C1F-9C87-3DF7FD4A20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183615"/>
              </p:ext>
            </p:extLst>
          </p:nvPr>
        </p:nvGraphicFramePr>
        <p:xfrm>
          <a:off x="2609385" y="579863"/>
          <a:ext cx="9088244" cy="4850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3646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5200" y="360767"/>
            <a:ext cx="12583773" cy="138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Model Validation: Theoretical vs Actual MRR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19299" y="1667977"/>
            <a:ext cx="370284" cy="37028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208547" y="1679526"/>
            <a:ext cx="300097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Mild Steel Performance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72877" y="2245271"/>
            <a:ext cx="412312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High correlation between theoretical and actual MRR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972877" y="3343131"/>
            <a:ext cx="3928052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R² value of 0.9761 demonstrates exceptional accuracy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54624" y="1656220"/>
            <a:ext cx="370284" cy="37028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43661" y="1639352"/>
            <a:ext cx="2969895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Ti-6Al-4V Alloy Results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169711" y="2229208"/>
            <a:ext cx="38736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Strong correlations across multiple setups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56685" y="3390104"/>
            <a:ext cx="37866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R² values range from 0.8547 to 0.9149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43661" y="4323424"/>
            <a:ext cx="3873606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Consistent performance across different experimental conditions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330376" y="5488814"/>
            <a:ext cx="370284" cy="37028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96939" y="5480077"/>
            <a:ext cx="3019782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Overall Model Accuracy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972877" y="5908494"/>
            <a:ext cx="708100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High R-squared values for both materials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972877" y="6321685"/>
            <a:ext cx="708100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Reliable predictions for both mild steel and Ti-6Al-4V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972876" y="6804042"/>
            <a:ext cx="708100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30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Validated effectiveness across different material types</a:t>
            </a:r>
            <a:endParaRPr lang="en-US" sz="30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151" y="527804"/>
            <a:ext cx="5038606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Strengths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58151" y="1661398"/>
            <a:ext cx="335875" cy="335875"/>
          </a:xfrm>
          <a:prstGeom prst="roundRect">
            <a:avLst>
              <a:gd name="adj" fmla="val 24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85955" y="1661398"/>
            <a:ext cx="336661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Particle Shape Consideration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685955" y="2091452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diverse abrasive particle geometries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685955" y="2465665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real-world applicability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158151" y="3180517"/>
            <a:ext cx="335875" cy="335875"/>
          </a:xfrm>
          <a:prstGeom prst="roundRect">
            <a:avLst>
              <a:gd name="adj" fmla="val 24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85955" y="3180517"/>
            <a:ext cx="3520440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Velocity Calculations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6685955" y="3610570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 air velocity computation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685955" y="3984784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particle velocity tracking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98189" y="4358997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for MRR determination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158151" y="5073848"/>
            <a:ext cx="335875" cy="335875"/>
          </a:xfrm>
          <a:prstGeom prst="roundRect">
            <a:avLst>
              <a:gd name="adj" fmla="val 24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85955" y="5073848"/>
            <a:ext cx="319063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 Removal Precision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6685955" y="5503902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Per-particle impact analysis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685955" y="5878116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MRR estimation capability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6158151" y="6592967"/>
            <a:ext cx="335875" cy="335875"/>
          </a:xfrm>
          <a:prstGeom prst="roundRect">
            <a:avLst>
              <a:gd name="adj" fmla="val 24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685955" y="6592967"/>
            <a:ext cx="340518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Straightforward Methodology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6685955" y="7023021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correction factor calculations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6685955" y="7397234"/>
            <a:ext cx="72726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Easy-to-implement theoretical MRR approach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95956F-FBE5-E132-CF25-9BB4998EE294}"/>
              </a:ext>
            </a:extLst>
          </p:cNvPr>
          <p:cNvSpPr txBox="1"/>
          <p:nvPr/>
        </p:nvSpPr>
        <p:spPr>
          <a:xfrm>
            <a:off x="1041400" y="356047"/>
            <a:ext cx="12217400" cy="8550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algn="ctr">
              <a:lnSpc>
                <a:spcPct val="106000"/>
              </a:lnSpc>
              <a:spcAft>
                <a:spcPts val="800"/>
              </a:spcAft>
            </a:pPr>
            <a:r>
              <a:rPr lang="en-IN" sz="2800" b="1" u="sng" kern="100" dirty="0">
                <a:solidFill>
                  <a:srgbClr val="CC0099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Six-month activities carried in AJM research during sixth DRC.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-179705">
              <a:lnSpc>
                <a:spcPct val="106000"/>
              </a:lnSpc>
              <a:spcAft>
                <a:spcPts val="800"/>
              </a:spcAft>
            </a:pPr>
            <a:r>
              <a:rPr lang="en-IN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  </a:t>
            </a:r>
            <a:r>
              <a:rPr lang="en-IN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2000" b="1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 Mathematical model proposed material removal rate prediction in AJM with seashore sand and </a:t>
            </a:r>
            <a:r>
              <a:rPr lang="en-US" sz="2000" b="1" kern="0" dirty="0" err="1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SiC</a:t>
            </a:r>
            <a:r>
              <a:rPr lang="en-US" sz="2000" b="1" kern="0" dirty="0">
                <a:effectLst/>
                <a:latin typeface="Arial Narrow" panose="020B0606020202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 abrasive</a:t>
            </a:r>
          </a:p>
          <a:p>
            <a:pPr indent="-179705">
              <a:lnSpc>
                <a:spcPct val="106000"/>
              </a:lnSpc>
              <a:spcAft>
                <a:spcPts val="800"/>
              </a:spcAft>
            </a:pPr>
            <a:endParaRPr lang="en-IN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-269875">
              <a:lnSpc>
                <a:spcPct val="106000"/>
              </a:lnSpc>
              <a:spcAft>
                <a:spcPts val="800"/>
              </a:spcAft>
              <a:tabLst>
                <a:tab pos="180340" algn="l"/>
                <a:tab pos="457200" algn="l"/>
              </a:tabLst>
            </a:pPr>
            <a:r>
              <a:rPr lang="en-IN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2.  </a:t>
            </a:r>
            <a:r>
              <a:rPr lang="en-US" sz="2000" b="1" kern="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Application of Taguchi L27 Orthogonal array for MRR Optimization in Abrasive Jet Machining of mild steel with seashore sand as abrasive</a:t>
            </a:r>
            <a:r>
              <a:rPr lang="en-US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233170" algn="l"/>
                <a:tab pos="1371600" algn="l"/>
              </a:tabLst>
            </a:pP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Conducted experimental trials on mild steel plates of 2 mm thickness by randomly selecting time of application of abrasive air jet on mild steel plates.</a:t>
            </a: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233170" algn="l"/>
                <a:tab pos="1371600" algn="l"/>
              </a:tabLst>
            </a:pP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Done regression analysis to find the effect of each control factors &amp; their interactions on MRR</a:t>
            </a:r>
            <a:r>
              <a:rPr lang="en-IN" sz="2000" kern="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marL="450215" indent="-450215">
              <a:lnSpc>
                <a:spcPct val="107000"/>
              </a:lnSpc>
              <a:spcAft>
                <a:spcPts val="800"/>
              </a:spcAft>
              <a:tabLst>
                <a:tab pos="180340" algn="l"/>
                <a:tab pos="450215" algn="l"/>
              </a:tabLst>
            </a:pPr>
            <a:endParaRPr lang="en-IN" kern="1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0215" indent="-450215">
              <a:lnSpc>
                <a:spcPct val="107000"/>
              </a:lnSpc>
              <a:spcAft>
                <a:spcPts val="800"/>
              </a:spcAft>
              <a:tabLst>
                <a:tab pos="180340" algn="l"/>
                <a:tab pos="450215" algn="l"/>
              </a:tabLst>
            </a:pPr>
            <a:r>
              <a:rPr lang="en-IN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 3</a:t>
            </a: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  </a:t>
            </a: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Analysis of kerf tapers obtained by above experimental trials and proposed method to substantially reduce this kerf taper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143000" lvl="2" indent="-2286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Kerf taper analysis was done to determine the effect of control factors on this kerf taper.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Proposed a method to reduce the kerf taper and conducted the experimental trials to obtain these kerf tapers.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Comparative analysis on kerf taper was done.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371600" algn="l"/>
              </a:tabLst>
            </a:pPr>
            <a:endParaRPr lang="en-IN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 startAt="4"/>
              <a:tabLst>
                <a:tab pos="180340" algn="l"/>
                <a:tab pos="540385" algn="l"/>
              </a:tabLst>
            </a:pP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Design changes in AJM machine to handle </a:t>
            </a:r>
            <a:r>
              <a:rPr lang="en-IN" sz="2000" b="1" kern="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tilmati</a:t>
            </a: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sand and mining ore as abrasive material</a:t>
            </a:r>
            <a:endParaRPr lang="en-IN" sz="2000" kern="1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143000" lvl="2" indent="-2286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Physical and chemical analysis of </a:t>
            </a:r>
            <a:r>
              <a:rPr lang="en-IN" sz="2000" kern="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tilmati</a:t>
            </a: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sand and iron ore </a:t>
            </a:r>
          </a:p>
          <a:p>
            <a:pPr marL="1143000" lvl="2" indent="-2286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Design changes in abrasive storage and dispensing tank</a:t>
            </a:r>
          </a:p>
          <a:p>
            <a:pPr marL="1143000" lvl="2" indent="-2286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b="1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Goal:</a:t>
            </a:r>
            <a:r>
              <a:rPr lang="en-IN" sz="2000" kern="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Modification to handle all types of abrasives and to accurately control AFR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IN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</a:br>
            <a:r>
              <a:rPr lang="en-IN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726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4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 and Applications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02775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9513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CFD Analysis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017306" y="345948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Enhance model accuracy through CFD simulation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Better understanding of air flow patterns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Improved particle dynamics modeling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10171867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027759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Industrial Applications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0908983" y="383155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manufacturing processes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Improve production planning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Enhance machining efficiency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280190" y="6128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6204466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61280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Ongoing Research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7017306" y="6636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new materials and abrasives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Expand process capabilities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• Develop novel applications</a:t>
            </a:r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744164"/>
            <a:ext cx="132381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8204" indent="-108204" algn="ctr"/>
            <a:r>
              <a:rPr lang="en-IN" sz="4000" b="1" dirty="0">
                <a:solidFill>
                  <a:schemeClr val="accent5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2.</a:t>
            </a:r>
            <a:r>
              <a:rPr lang="en-IN" sz="4000" b="1" u="sng" dirty="0">
                <a:solidFill>
                  <a:srgbClr val="CC00FF"/>
                </a:solidFill>
                <a:highlight>
                  <a:srgbClr val="00FFFF"/>
                </a:highlight>
                <a:latin typeface="Arial Narrow" panose="020B0606020202030204" pitchFamily="34" charset="0"/>
                <a:ea typeface="Times New Roman" panose="02020603050405020304" pitchFamily="18" charset="0"/>
              </a:rPr>
              <a:t>Application of Taguchi L27 Orthogonal Array for MRR Optimization in</a:t>
            </a:r>
          </a:p>
          <a:p>
            <a:pPr marL="108204" indent="-108204" algn="ctr"/>
            <a:r>
              <a:rPr lang="en-IN" sz="4000" b="1" u="sng" dirty="0">
                <a:solidFill>
                  <a:srgbClr val="CC00FF"/>
                </a:solidFill>
                <a:highlight>
                  <a:srgbClr val="00FFFF"/>
                </a:highlight>
                <a:latin typeface="Arial Narrow" panose="020B0606020202030204" pitchFamily="34" charset="0"/>
                <a:ea typeface="Times New Roman" panose="02020603050405020304" pitchFamily="18" charset="0"/>
              </a:rPr>
              <a:t> AJM of Mild Steel with Seashore Sand as Abrasive</a:t>
            </a:r>
            <a:endParaRPr lang="en-IN" sz="4000" u="sng" dirty="0">
              <a:solidFill>
                <a:srgbClr val="CC00FF"/>
              </a:solidFill>
              <a:highlight>
                <a:srgbClr val="00FFFF"/>
              </a:highlight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81989" y="2432681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36510" y="25563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360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egoe UI" panose="020B0502040204020203" pitchFamily="34" charset="0"/>
              </a:rPr>
              <a:t>Problem Statement</a:t>
            </a:r>
            <a:endParaRPr lang="en-US" sz="3360" dirty="0"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322" y="3348751"/>
            <a:ext cx="3500557" cy="197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88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Investigation of Abrasive Jet Machining using locally sourced materials for sustainable manufacturing solutions</a:t>
            </a:r>
            <a:endParaRPr lang="en-US" sz="2880" dirty="0">
              <a:latin typeface="Arial Narrow" panose="020B0606020202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419237" y="2463778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42503" y="25362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360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egoe UI" panose="020B0502040204020203" pitchFamily="34" charset="0"/>
              </a:rPr>
              <a:t>Research Focus</a:t>
            </a:r>
            <a:endParaRPr lang="en-US" sz="3360" dirty="0"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28669" y="3361404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88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Utilizing Goan seashore sand as an alternative abrasive medium in AJM processes</a:t>
            </a:r>
            <a:endParaRPr lang="en-US" sz="2880" dirty="0">
              <a:latin typeface="Arial Narrow" panose="020B0606020202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756486" y="2477255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48495" y="2545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360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egoe UI" panose="020B0502040204020203" pitchFamily="34" charset="0"/>
              </a:rPr>
              <a:t>Project Scope</a:t>
            </a:r>
            <a:endParaRPr lang="en-US" sz="3360" dirty="0"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24278" y="3361405"/>
            <a:ext cx="35005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88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Optimization of machining parameters for mild steel plate processing using sustainable abrasive materials</a:t>
            </a:r>
            <a:endParaRPr lang="en-US" sz="288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00851" y="621043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88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This research aims to bridge the gap between conventional abrasive materials and sustainable alternatives while maintaining machining efficiency</a:t>
            </a:r>
            <a:r>
              <a:rPr lang="en-US" sz="288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88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8603" y="759229"/>
            <a:ext cx="104332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000" b="1" kern="0" spc="-89" dirty="0">
                <a:solidFill>
                  <a:srgbClr val="D73AD7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Research Overview: Sand Abrasives in AJM</a:t>
            </a:r>
            <a:endParaRPr lang="en-US" sz="4000" b="1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7883" y="21241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360" kern="0" spc="-44" dirty="0">
                <a:solidFill>
                  <a:srgbClr val="D73AD7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Research Motivation</a:t>
            </a:r>
            <a:endParaRPr lang="en-US" sz="336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845120"/>
            <a:ext cx="6185536" cy="126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Growing need for sustainable and </a:t>
            </a:r>
          </a:p>
          <a:p>
            <a:pPr>
              <a:lnSpc>
                <a:spcPts val="3000"/>
              </a:lnSpc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cost-effective abrasive materials in </a:t>
            </a:r>
          </a:p>
          <a:p>
            <a:pPr>
              <a:lnSpc>
                <a:spcPts val="3000"/>
              </a:lnSpc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industrial machining processes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0105" y="4355367"/>
            <a:ext cx="6352804" cy="126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Limited studies on natural mineral</a:t>
            </a:r>
          </a:p>
          <a:p>
            <a:pPr>
              <a:lnSpc>
                <a:spcPts val="3000"/>
              </a:lnSpc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alternatives in precision manufacturing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58241" y="21241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360" kern="0" spc="-44" dirty="0">
                <a:solidFill>
                  <a:srgbClr val="D73AD7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Key Assumptions</a:t>
            </a:r>
            <a:endParaRPr lang="en-US" sz="336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47493" y="2760984"/>
            <a:ext cx="61855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Uniform grain distribution after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preprocessing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47493" y="3881300"/>
            <a:ext cx="6185536" cy="1108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Constant atmospheric conditions during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experimentation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47493" y="5085595"/>
            <a:ext cx="61855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Negligible nozzle wear in initial phases</a:t>
            </a:r>
            <a:endParaRPr lang="en-US" sz="32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A7FA6D-92C4-37C7-E830-30AB8F130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54890"/>
              </p:ext>
            </p:extLst>
          </p:nvPr>
        </p:nvGraphicFramePr>
        <p:xfrm>
          <a:off x="1005840" y="931617"/>
          <a:ext cx="12618720" cy="7074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6726">
                  <a:extLst>
                    <a:ext uri="{9D8B030D-6E8A-4147-A177-3AD203B41FA5}">
                      <a16:colId xmlns:a16="http://schemas.microsoft.com/office/drawing/2014/main" val="2470353907"/>
                    </a:ext>
                  </a:extLst>
                </a:gridCol>
                <a:gridCol w="5447622">
                  <a:extLst>
                    <a:ext uri="{9D8B030D-6E8A-4147-A177-3AD203B41FA5}">
                      <a16:colId xmlns:a16="http://schemas.microsoft.com/office/drawing/2014/main" val="816196850"/>
                    </a:ext>
                  </a:extLst>
                </a:gridCol>
                <a:gridCol w="4374372">
                  <a:extLst>
                    <a:ext uri="{9D8B030D-6E8A-4147-A177-3AD203B41FA5}">
                      <a16:colId xmlns:a16="http://schemas.microsoft.com/office/drawing/2014/main" val="888654831"/>
                    </a:ext>
                  </a:extLst>
                </a:gridCol>
              </a:tblGrid>
              <a:tr h="4262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Author(s)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Research Summary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Relevance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660288318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Suresh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>
                          <a:effectLst/>
                          <a:latin typeface="Arial Narrow" panose="020B0606020202030204" pitchFamily="34" charset="0"/>
                        </a:rPr>
                        <a:t>Demonstrated how particle size and pressure affect MRR and taper angle in AJM.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Foundational for optimizing AJM using seashore sand.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2273358362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 err="1">
                          <a:effectLst/>
                          <a:latin typeface="Arial Narrow" panose="020B0606020202030204" pitchFamily="34" charset="0"/>
                        </a:rPr>
                        <a:t>Nouhi</a:t>
                      </a: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>
                          <a:effectLst/>
                          <a:latin typeface="Arial Narrow" panose="020B0606020202030204" pitchFamily="34" charset="0"/>
                        </a:rPr>
                        <a:t>Explored the impact of abrasive size and stand-off distance on MRR and surface roughness.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Key to understanding parameter effects in AJM with brittle materials.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3177194505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Chaitanya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>
                          <a:effectLst/>
                          <a:latin typeface="Arial Narrow" panose="020B0606020202030204" pitchFamily="34" charset="0"/>
                        </a:rPr>
                        <a:t>Observed finer abrasives improve surface finish but reduce MRR.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Highlights trade-offs between surface finish and MRR in AJM.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510407573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Joel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Studied seashore sand as an affordable abrasive with comparable performance.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Validates the use of seashore sand for cost-effective AJM.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3997508789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 err="1">
                          <a:effectLst/>
                          <a:latin typeface="Arial Narrow" panose="020B0606020202030204" pitchFamily="34" charset="0"/>
                        </a:rPr>
                        <a:t>Ghara</a:t>
                      </a: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Highlighted environmental and cost benefits of using natural abrasives.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Aligns with eco-friendly abrasive selection for AJM.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04559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Venkatesh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Conducted early parametric studies using Design of Experiments (DoE) in AJM.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Provides groundwork for optimizing AJM parameters.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734300049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 err="1">
                          <a:effectLst/>
                          <a:latin typeface="Arial Narrow" panose="020B0606020202030204" pitchFamily="34" charset="0"/>
                        </a:rPr>
                        <a:t>Ambade</a:t>
                      </a: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Used Taguchi method to optimize MRR for special abrasives in AJM.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Directly aligns with Taguchi L27 array methodology.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91064"/>
                  </a:ext>
                </a:extLst>
              </a:tr>
              <a:tr h="8309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Tamilarasan et al.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Applied advanced algorithms for AWJM to reduce kerf taper and improve surface finish.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0" dirty="0">
                          <a:effectLst/>
                          <a:latin typeface="Arial Narrow" panose="020B0606020202030204" pitchFamily="34" charset="0"/>
                        </a:rPr>
                        <a:t>Demonstrates effective methods for surface and MRR optimization.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35939078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AD3E869-A03F-9CE5-6E87-DE892BC9DDC8}"/>
              </a:ext>
            </a:extLst>
          </p:cNvPr>
          <p:cNvSpPr txBox="1"/>
          <p:nvPr/>
        </p:nvSpPr>
        <p:spPr>
          <a:xfrm>
            <a:off x="4663440" y="223731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Arial Narrow" panose="020B0606020202030204" pitchFamily="34" charset="0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166678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4745" y="310718"/>
            <a:ext cx="9056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b="1" kern="0" spc="-89" dirty="0">
                <a:solidFill>
                  <a:srgbClr val="D73AD7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Design of Experiments: Methodology</a:t>
            </a:r>
            <a:endParaRPr lang="en-US" sz="4000" b="1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17079" y="1524988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5900" y="16588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Sample Preparation</a:t>
            </a:r>
            <a:endParaRPr lang="en-US" sz="3600" b="1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17079" y="2252561"/>
            <a:ext cx="39671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Sand collected from </a:t>
            </a:r>
            <a:r>
              <a:rPr lang="en-US" sz="3200" kern="0" spc="-38" dirty="0" err="1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Benaulim</a:t>
            </a: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beach sea shore, Goa</a:t>
            </a:r>
          </a:p>
          <a:p>
            <a:pPr marL="342887" indent="-342887">
              <a:lnSpc>
                <a:spcPts val="3000"/>
              </a:lnSpc>
              <a:buSzPct val="100000"/>
              <a:buChar char="•"/>
            </a:pPr>
            <a:endParaRPr lang="en-US" sz="336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Washed ,dried and cleaned with equivalent size of particle as 0.257 mm</a:t>
            </a:r>
          </a:p>
          <a:p>
            <a:pPr marL="342887" indent="-342887">
              <a:lnSpc>
                <a:spcPts val="3000"/>
              </a:lnSpc>
              <a:buSzPct val="100000"/>
              <a:buChar char="•"/>
            </a:pPr>
            <a:endParaRPr lang="en-US" sz="336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3000"/>
              </a:lnSpc>
              <a:buSzPct val="100000"/>
            </a:pPr>
            <a:endParaRPr lang="en-US" sz="3360" dirty="0"/>
          </a:p>
        </p:txBody>
      </p:sp>
      <p:sp>
        <p:nvSpPr>
          <p:cNvPr id="7" name="Text 5"/>
          <p:cNvSpPr/>
          <p:nvPr/>
        </p:nvSpPr>
        <p:spPr>
          <a:xfrm>
            <a:off x="763997" y="5790664"/>
            <a:ext cx="5016989" cy="875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Specimens: AISI 1018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 mild steel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510746" y="1523890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068490" y="1620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Control Parameters</a:t>
            </a:r>
            <a:endParaRPr lang="en-US" sz="3600" b="1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596" y="2172296"/>
            <a:ext cx="39671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Nozzle diameter: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2.0 mm, 2.5 mm, 3.0 mm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48192" y="3522166"/>
            <a:ext cx="3856779" cy="1199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Air pressure: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5.515 bar, 6.5  bar,8 bar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65596" y="4868797"/>
            <a:ext cx="3500557" cy="117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Standoff distance: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2 mm, 3 mm, 4 mm</a:t>
            </a:r>
          </a:p>
          <a:p>
            <a:pPr>
              <a:lnSpc>
                <a:spcPts val="3000"/>
              </a:lnSpc>
              <a:buSzPct val="100000"/>
            </a:pPr>
            <a:endParaRPr lang="en-US" sz="3200" kern="0" spc="-38" dirty="0">
              <a:solidFill>
                <a:srgbClr val="272525"/>
              </a:solidFill>
              <a:latin typeface="Arial Narrow" panose="020B0606020202030204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000"/>
              </a:lnSpc>
              <a:buSzPct val="100000"/>
            </a:pPr>
            <a:endParaRPr lang="en-US" sz="3200" kern="0" spc="-38" dirty="0">
              <a:solidFill>
                <a:srgbClr val="272525"/>
              </a:solidFill>
              <a:latin typeface="Arial Narrow" panose="020B0606020202030204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000"/>
              </a:lnSpc>
              <a:buSzPct val="100000"/>
            </a:pP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65596" y="6271987"/>
            <a:ext cx="4398050" cy="875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Abrasive flow rate: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46.8, 283.8 , 470 g/min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894982" y="1501210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418842" y="16242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kern="0" spc="-44" dirty="0">
                <a:solidFill>
                  <a:srgbClr val="272525"/>
                </a:solidFill>
                <a:latin typeface="Arial Narrow" panose="020B0606020202030204" pitchFamily="34" charset="0"/>
                <a:ea typeface="Source Serif Pro Semi Bold" pitchFamily="34" charset="-122"/>
                <a:cs typeface="Source Serif Pro Semi Bold" pitchFamily="34" charset="-120"/>
              </a:rPr>
              <a:t>Experimental Design</a:t>
            </a:r>
            <a:endParaRPr lang="en-US" sz="3600" b="1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894982" y="2185453"/>
            <a:ext cx="3500557" cy="89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Taguchi L27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orthogonal array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4981" y="3495944"/>
            <a:ext cx="35005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3 replications per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    condition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63646" y="478334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7" indent="-342887">
              <a:lnSpc>
                <a:spcPts val="3000"/>
              </a:lnSpc>
              <a:buSzPct val="100000"/>
              <a:buChar char="•"/>
            </a:pPr>
            <a:r>
              <a:rPr lang="en-US" sz="3200" kern="0" spc="-38" dirty="0">
                <a:solidFill>
                  <a:srgbClr val="272525"/>
                </a:solidFill>
                <a:latin typeface="Arial Narrow" panose="020B0606020202030204" pitchFamily="34" charset="0"/>
                <a:ea typeface="Source Sans Pro" pitchFamily="34" charset="-122"/>
                <a:cs typeface="Source Sans Pro" pitchFamily="34" charset="-120"/>
              </a:rPr>
              <a:t>MRR measured with ±0.001g precision balance</a:t>
            </a:r>
            <a:endParaRPr lang="en-US" sz="32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4D7650-CCEA-D875-FE09-6F8AD9965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936925"/>
              </p:ext>
            </p:extLst>
          </p:nvPr>
        </p:nvGraphicFramePr>
        <p:xfrm>
          <a:off x="802315" y="1147157"/>
          <a:ext cx="12907791" cy="6790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4512">
                  <a:extLst>
                    <a:ext uri="{9D8B030D-6E8A-4147-A177-3AD203B41FA5}">
                      <a16:colId xmlns:a16="http://schemas.microsoft.com/office/drawing/2014/main" val="1352885571"/>
                    </a:ext>
                  </a:extLst>
                </a:gridCol>
                <a:gridCol w="1184399">
                  <a:extLst>
                    <a:ext uri="{9D8B030D-6E8A-4147-A177-3AD203B41FA5}">
                      <a16:colId xmlns:a16="http://schemas.microsoft.com/office/drawing/2014/main" val="703231658"/>
                    </a:ext>
                  </a:extLst>
                </a:gridCol>
                <a:gridCol w="972708">
                  <a:extLst>
                    <a:ext uri="{9D8B030D-6E8A-4147-A177-3AD203B41FA5}">
                      <a16:colId xmlns:a16="http://schemas.microsoft.com/office/drawing/2014/main" val="426859124"/>
                    </a:ext>
                  </a:extLst>
                </a:gridCol>
                <a:gridCol w="852124">
                  <a:extLst>
                    <a:ext uri="{9D8B030D-6E8A-4147-A177-3AD203B41FA5}">
                      <a16:colId xmlns:a16="http://schemas.microsoft.com/office/drawing/2014/main" val="2355435176"/>
                    </a:ext>
                  </a:extLst>
                </a:gridCol>
                <a:gridCol w="1128124">
                  <a:extLst>
                    <a:ext uri="{9D8B030D-6E8A-4147-A177-3AD203B41FA5}">
                      <a16:colId xmlns:a16="http://schemas.microsoft.com/office/drawing/2014/main" val="1704329449"/>
                    </a:ext>
                  </a:extLst>
                </a:gridCol>
                <a:gridCol w="1138846">
                  <a:extLst>
                    <a:ext uri="{9D8B030D-6E8A-4147-A177-3AD203B41FA5}">
                      <a16:colId xmlns:a16="http://schemas.microsoft.com/office/drawing/2014/main" val="2820490665"/>
                    </a:ext>
                  </a:extLst>
                </a:gridCol>
                <a:gridCol w="1140184">
                  <a:extLst>
                    <a:ext uri="{9D8B030D-6E8A-4147-A177-3AD203B41FA5}">
                      <a16:colId xmlns:a16="http://schemas.microsoft.com/office/drawing/2014/main" val="1024528828"/>
                    </a:ext>
                  </a:extLst>
                </a:gridCol>
                <a:gridCol w="949927">
                  <a:extLst>
                    <a:ext uri="{9D8B030D-6E8A-4147-A177-3AD203B41FA5}">
                      <a16:colId xmlns:a16="http://schemas.microsoft.com/office/drawing/2014/main" val="1493461594"/>
                    </a:ext>
                  </a:extLst>
                </a:gridCol>
                <a:gridCol w="1329097">
                  <a:extLst>
                    <a:ext uri="{9D8B030D-6E8A-4147-A177-3AD203B41FA5}">
                      <a16:colId xmlns:a16="http://schemas.microsoft.com/office/drawing/2014/main" val="241893461"/>
                    </a:ext>
                  </a:extLst>
                </a:gridCol>
                <a:gridCol w="949927">
                  <a:extLst>
                    <a:ext uri="{9D8B030D-6E8A-4147-A177-3AD203B41FA5}">
                      <a16:colId xmlns:a16="http://schemas.microsoft.com/office/drawing/2014/main" val="160550974"/>
                    </a:ext>
                  </a:extLst>
                </a:gridCol>
                <a:gridCol w="1138846">
                  <a:extLst>
                    <a:ext uri="{9D8B030D-6E8A-4147-A177-3AD203B41FA5}">
                      <a16:colId xmlns:a16="http://schemas.microsoft.com/office/drawing/2014/main" val="3398646137"/>
                    </a:ext>
                  </a:extLst>
                </a:gridCol>
                <a:gridCol w="1329097">
                  <a:extLst>
                    <a:ext uri="{9D8B030D-6E8A-4147-A177-3AD203B41FA5}">
                      <a16:colId xmlns:a16="http://schemas.microsoft.com/office/drawing/2014/main" val="476080948"/>
                    </a:ext>
                  </a:extLst>
                </a:gridCol>
              </a:tblGrid>
              <a:tr h="20369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Trial No. 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   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2000" kern="10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S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    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Weight of the nozzle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Wf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00" baseline="-250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MRR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197163431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48.669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450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48.567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0.000227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710882800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48.567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450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48.456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2.76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2.46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0.000247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418516141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48.456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48.303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0.000255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245244328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38.571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51.458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51.233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2.78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0.000682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394870667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38.571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51.233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51.045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0.00057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218729647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38.49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51.045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50.87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1.78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0.00053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45608829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38.68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43.47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390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43.009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614610680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38.68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43.009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390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42.597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3.72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0.001056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327413365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38.489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42.597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42.231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5.6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0.001109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446439838"/>
                  </a:ext>
                </a:extLst>
              </a:tr>
              <a:tr h="475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44.104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480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43.914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2.9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0.000396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725590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DB0A48-F15A-2477-D621-DFB722F1ADED}"/>
              </a:ext>
            </a:extLst>
          </p:cNvPr>
          <p:cNvSpPr txBox="1"/>
          <p:nvPr/>
        </p:nvSpPr>
        <p:spPr>
          <a:xfrm>
            <a:off x="2443943" y="292126"/>
            <a:ext cx="9889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Table 1</a:t>
            </a:r>
            <a:r>
              <a:rPr lang="en-IN" sz="4000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.</a:t>
            </a:r>
            <a:r>
              <a:rPr lang="en-IN" sz="4000" dirty="0"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Experimental data and MRR calculations</a:t>
            </a:r>
            <a:endParaRPr lang="en-IN" sz="40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2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6057CA-AA46-9A58-FC97-782C01955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284449"/>
              </p:ext>
            </p:extLst>
          </p:nvPr>
        </p:nvGraphicFramePr>
        <p:xfrm>
          <a:off x="637130" y="719721"/>
          <a:ext cx="13167359" cy="69746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488">
                  <a:extLst>
                    <a:ext uri="{9D8B030D-6E8A-4147-A177-3AD203B41FA5}">
                      <a16:colId xmlns:a16="http://schemas.microsoft.com/office/drawing/2014/main" val="149794195"/>
                    </a:ext>
                  </a:extLst>
                </a:gridCol>
                <a:gridCol w="1208216">
                  <a:extLst>
                    <a:ext uri="{9D8B030D-6E8A-4147-A177-3AD203B41FA5}">
                      <a16:colId xmlns:a16="http://schemas.microsoft.com/office/drawing/2014/main" val="483280298"/>
                    </a:ext>
                  </a:extLst>
                </a:gridCol>
                <a:gridCol w="992268">
                  <a:extLst>
                    <a:ext uri="{9D8B030D-6E8A-4147-A177-3AD203B41FA5}">
                      <a16:colId xmlns:a16="http://schemas.microsoft.com/office/drawing/2014/main" val="2821285074"/>
                    </a:ext>
                  </a:extLst>
                </a:gridCol>
                <a:gridCol w="869260">
                  <a:extLst>
                    <a:ext uri="{9D8B030D-6E8A-4147-A177-3AD203B41FA5}">
                      <a16:colId xmlns:a16="http://schemas.microsoft.com/office/drawing/2014/main" val="2408451748"/>
                    </a:ext>
                  </a:extLst>
                </a:gridCol>
                <a:gridCol w="1150810">
                  <a:extLst>
                    <a:ext uri="{9D8B030D-6E8A-4147-A177-3AD203B41FA5}">
                      <a16:colId xmlns:a16="http://schemas.microsoft.com/office/drawing/2014/main" val="1642896894"/>
                    </a:ext>
                  </a:extLst>
                </a:gridCol>
                <a:gridCol w="1161746">
                  <a:extLst>
                    <a:ext uri="{9D8B030D-6E8A-4147-A177-3AD203B41FA5}">
                      <a16:colId xmlns:a16="http://schemas.microsoft.com/office/drawing/2014/main" val="85611262"/>
                    </a:ext>
                  </a:extLst>
                </a:gridCol>
                <a:gridCol w="1163113">
                  <a:extLst>
                    <a:ext uri="{9D8B030D-6E8A-4147-A177-3AD203B41FA5}">
                      <a16:colId xmlns:a16="http://schemas.microsoft.com/office/drawing/2014/main" val="1281951148"/>
                    </a:ext>
                  </a:extLst>
                </a:gridCol>
                <a:gridCol w="969030">
                  <a:extLst>
                    <a:ext uri="{9D8B030D-6E8A-4147-A177-3AD203B41FA5}">
                      <a16:colId xmlns:a16="http://schemas.microsoft.com/office/drawing/2014/main" val="660012857"/>
                    </a:ext>
                  </a:extLst>
                </a:gridCol>
                <a:gridCol w="1355826">
                  <a:extLst>
                    <a:ext uri="{9D8B030D-6E8A-4147-A177-3AD203B41FA5}">
                      <a16:colId xmlns:a16="http://schemas.microsoft.com/office/drawing/2014/main" val="3300423155"/>
                    </a:ext>
                  </a:extLst>
                </a:gridCol>
                <a:gridCol w="969030">
                  <a:extLst>
                    <a:ext uri="{9D8B030D-6E8A-4147-A177-3AD203B41FA5}">
                      <a16:colId xmlns:a16="http://schemas.microsoft.com/office/drawing/2014/main" val="1391389232"/>
                    </a:ext>
                  </a:extLst>
                </a:gridCol>
                <a:gridCol w="1161746">
                  <a:extLst>
                    <a:ext uri="{9D8B030D-6E8A-4147-A177-3AD203B41FA5}">
                      <a16:colId xmlns:a16="http://schemas.microsoft.com/office/drawing/2014/main" val="1144215246"/>
                    </a:ext>
                  </a:extLst>
                </a:gridCol>
                <a:gridCol w="1355826">
                  <a:extLst>
                    <a:ext uri="{9D8B030D-6E8A-4147-A177-3AD203B41FA5}">
                      <a16:colId xmlns:a16="http://schemas.microsoft.com/office/drawing/2014/main" val="2014641872"/>
                    </a:ext>
                  </a:extLst>
                </a:gridCol>
              </a:tblGrid>
              <a:tr h="1909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Trial No. 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   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2000" kern="10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S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    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Weight of the nozzle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Wf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00" baseline="-250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MRR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822071210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43.914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43.766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0.00029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844915091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43.766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510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43.612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0.000302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77608604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60.152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44.187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43.938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0.000692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491383030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60.152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43.938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43.688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3.12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0.000694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925122048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60.141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43.688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43.409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0.000775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561364251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38.675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35.849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35.435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712433132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38.625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35.435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35.065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4.14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0.001121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986804351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38.55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35.065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34.735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5.36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3.54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0.0011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856311190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37.656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37.443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2.94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2.72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0.000355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604389278"/>
                  </a:ext>
                </a:extLst>
              </a:tr>
              <a:tr h="50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37.443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2.86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0.000332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429409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38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8D54F0-0A91-F7EB-99B1-D617901BD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460555"/>
              </p:ext>
            </p:extLst>
          </p:nvPr>
        </p:nvGraphicFramePr>
        <p:xfrm>
          <a:off x="873104" y="507344"/>
          <a:ext cx="12836996" cy="6152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0154">
                  <a:extLst>
                    <a:ext uri="{9D8B030D-6E8A-4147-A177-3AD203B41FA5}">
                      <a16:colId xmlns:a16="http://schemas.microsoft.com/office/drawing/2014/main" val="1207856599"/>
                    </a:ext>
                  </a:extLst>
                </a:gridCol>
                <a:gridCol w="1177903">
                  <a:extLst>
                    <a:ext uri="{9D8B030D-6E8A-4147-A177-3AD203B41FA5}">
                      <a16:colId xmlns:a16="http://schemas.microsoft.com/office/drawing/2014/main" val="593968035"/>
                    </a:ext>
                  </a:extLst>
                </a:gridCol>
                <a:gridCol w="967373">
                  <a:extLst>
                    <a:ext uri="{9D8B030D-6E8A-4147-A177-3AD203B41FA5}">
                      <a16:colId xmlns:a16="http://schemas.microsoft.com/office/drawing/2014/main" val="3810704380"/>
                    </a:ext>
                  </a:extLst>
                </a:gridCol>
                <a:gridCol w="847450">
                  <a:extLst>
                    <a:ext uri="{9D8B030D-6E8A-4147-A177-3AD203B41FA5}">
                      <a16:colId xmlns:a16="http://schemas.microsoft.com/office/drawing/2014/main" val="3963735238"/>
                    </a:ext>
                  </a:extLst>
                </a:gridCol>
                <a:gridCol w="1121938">
                  <a:extLst>
                    <a:ext uri="{9D8B030D-6E8A-4147-A177-3AD203B41FA5}">
                      <a16:colId xmlns:a16="http://schemas.microsoft.com/office/drawing/2014/main" val="1060531610"/>
                    </a:ext>
                  </a:extLst>
                </a:gridCol>
                <a:gridCol w="1132597">
                  <a:extLst>
                    <a:ext uri="{9D8B030D-6E8A-4147-A177-3AD203B41FA5}">
                      <a16:colId xmlns:a16="http://schemas.microsoft.com/office/drawing/2014/main" val="6096262"/>
                    </a:ext>
                  </a:extLst>
                </a:gridCol>
                <a:gridCol w="1133932">
                  <a:extLst>
                    <a:ext uri="{9D8B030D-6E8A-4147-A177-3AD203B41FA5}">
                      <a16:colId xmlns:a16="http://schemas.microsoft.com/office/drawing/2014/main" val="551624743"/>
                    </a:ext>
                  </a:extLst>
                </a:gridCol>
                <a:gridCol w="944719">
                  <a:extLst>
                    <a:ext uri="{9D8B030D-6E8A-4147-A177-3AD203B41FA5}">
                      <a16:colId xmlns:a16="http://schemas.microsoft.com/office/drawing/2014/main" val="2253433677"/>
                    </a:ext>
                  </a:extLst>
                </a:gridCol>
                <a:gridCol w="1321807">
                  <a:extLst>
                    <a:ext uri="{9D8B030D-6E8A-4147-A177-3AD203B41FA5}">
                      <a16:colId xmlns:a16="http://schemas.microsoft.com/office/drawing/2014/main" val="990386384"/>
                    </a:ext>
                  </a:extLst>
                </a:gridCol>
                <a:gridCol w="944719">
                  <a:extLst>
                    <a:ext uri="{9D8B030D-6E8A-4147-A177-3AD203B41FA5}">
                      <a16:colId xmlns:a16="http://schemas.microsoft.com/office/drawing/2014/main" val="3994229249"/>
                    </a:ext>
                  </a:extLst>
                </a:gridCol>
                <a:gridCol w="1132597">
                  <a:extLst>
                    <a:ext uri="{9D8B030D-6E8A-4147-A177-3AD203B41FA5}">
                      <a16:colId xmlns:a16="http://schemas.microsoft.com/office/drawing/2014/main" val="5817749"/>
                    </a:ext>
                  </a:extLst>
                </a:gridCol>
                <a:gridCol w="1321807">
                  <a:extLst>
                    <a:ext uri="{9D8B030D-6E8A-4147-A177-3AD203B41FA5}">
                      <a16:colId xmlns:a16="http://schemas.microsoft.com/office/drawing/2014/main" val="3784561673"/>
                    </a:ext>
                  </a:extLst>
                </a:gridCol>
              </a:tblGrid>
              <a:tr h="19585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Trial No. 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   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2000" kern="10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S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    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Weight of the nozzle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Wf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  <a:r>
                        <a:rPr lang="en-IN" sz="2000" kern="100" baseline="-25000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00" baseline="-250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MRR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20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263756117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37.244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37.036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2.9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0.000347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626217559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38.251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43.673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43.355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5.04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0.000964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059693516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38.174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43.355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43.008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5.64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3.74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0.001052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729291310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38.14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43.008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42.711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5.82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3.24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0.0009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104616656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59.458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48.923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48.573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5.62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0.001167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32621327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26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59.458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48.573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48.237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0.00112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400584950"/>
                  </a:ext>
                </a:extLst>
              </a:tr>
              <a:tr h="599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27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24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59.458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48.237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47.856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5.4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  <a:latin typeface="Arial Narrow" panose="020B0606020202030204" pitchFamily="34" charset="0"/>
                        </a:rPr>
                        <a:t>0.00127</a:t>
                      </a:r>
                      <a:endParaRPr lang="en-IN" sz="24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5006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28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B55C0-64A3-532C-8E36-98EC67F94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88" y="1496698"/>
            <a:ext cx="5991811" cy="5349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E0C8F-2CD3-58BC-8AD0-7A20411C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10018"/>
            <a:ext cx="5991812" cy="5592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6F5DE-9B9D-08BA-3E25-EE4FF1513868}"/>
              </a:ext>
            </a:extLst>
          </p:cNvPr>
          <p:cNvSpPr txBox="1"/>
          <p:nvPr/>
        </p:nvSpPr>
        <p:spPr>
          <a:xfrm>
            <a:off x="2647007" y="419319"/>
            <a:ext cx="882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kern="0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Experimentation results and observations</a:t>
            </a:r>
            <a:endParaRPr lang="en-IN" sz="4000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B84D8-E779-FEA2-533D-F1B3F6F6DC66}"/>
              </a:ext>
            </a:extLst>
          </p:cNvPr>
          <p:cNvSpPr txBox="1"/>
          <p:nvPr/>
        </p:nvSpPr>
        <p:spPr>
          <a:xfrm>
            <a:off x="1809541" y="7102395"/>
            <a:ext cx="11497472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960"/>
              </a:spcAft>
              <a:tabLst>
                <a:tab pos="2548890" algn="l"/>
              </a:tabLst>
            </a:pPr>
            <a:r>
              <a:rPr lang="en-IN" sz="2400" kern="100" dirty="0"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Fig.1 </a:t>
            </a: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Upper and bottom views of holes machined by sand abrasive on 2 mm thick mild steel plate</a:t>
            </a:r>
          </a:p>
        </p:txBody>
      </p:sp>
    </p:spTree>
    <p:extLst>
      <p:ext uri="{BB962C8B-B14F-4D97-AF65-F5344CB8AC3E}">
        <p14:creationId xmlns:p14="http://schemas.microsoft.com/office/powerpoint/2010/main" val="374502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solidFill>
                  <a:srgbClr val="CC0099"/>
                </a:solidFill>
                <a:latin typeface="Arial Narrow" panose="020B0606020202030204" pitchFamily="34" charset="0"/>
              </a:rPr>
              <a:t>Material Removal Rate (MRR)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rgbClr val="7030A0"/>
                </a:solidFill>
                <a:latin typeface="Arial Narrow" panose="020B0606020202030204" pitchFamily="34" charset="0"/>
              </a:rPr>
              <a:t>Using Taguchi Methodology for AJM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234" y="736044"/>
            <a:ext cx="7689533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.</a:t>
            </a:r>
            <a:r>
              <a:rPr lang="en-US" sz="4000" b="1" u="sng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Material Removal Rate Prediction in AJM</a:t>
            </a:r>
            <a:endParaRPr lang="en-US" sz="4000" u="sng" dirty="0">
              <a:highlight>
                <a:srgbClr val="FFFF00"/>
              </a:highlight>
              <a:latin typeface="Arial Narrow" panose="020B0606020202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7234" y="2644854"/>
            <a:ext cx="363617" cy="363617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98615" y="2644854"/>
            <a:ext cx="272712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Research Focus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98615" y="3110389"/>
            <a:ext cx="711815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Developing an empirical analytical model to predict Material Removal Rate (MRR) in Abrasive Jet Machining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7234" y="4216718"/>
            <a:ext cx="363617" cy="363617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98615" y="4216718"/>
            <a:ext cx="272712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Abrasive Materials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98614" y="4682252"/>
            <a:ext cx="7689533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Testing with both seashore sand and Silicon Carbide (SiC)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abrasives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7234" y="5577001"/>
            <a:ext cx="363617" cy="363617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98615" y="5626596"/>
            <a:ext cx="272712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Target Materials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98615" y="6121003"/>
            <a:ext cx="711815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Validation on mild steel and Ti-6Al-4V alloy specimens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7234" y="6695599"/>
            <a:ext cx="363617" cy="363617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98614" y="6772442"/>
            <a:ext cx="272712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Application Goal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29104" y="7258396"/>
            <a:ext cx="711815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Ensuring model accuracy for real manufacturing applications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endParaRPr sz="4800" dirty="0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78" y="1550020"/>
            <a:ext cx="11229277" cy="6255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33F50-8633-2471-CF99-DFE5E2E45F05}"/>
              </a:ext>
            </a:extLst>
          </p:cNvPr>
          <p:cNvSpPr txBox="1"/>
          <p:nvPr/>
        </p:nvSpPr>
        <p:spPr>
          <a:xfrm>
            <a:off x="3133493" y="620902"/>
            <a:ext cx="8363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Main Effects Plot for SN Ratios</a:t>
            </a:r>
            <a:endParaRPr lang="en-IN" sz="40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IN" dirty="0"/>
          </a:p>
          <a:p>
            <a:pPr lvl="3"/>
            <a:endParaRPr lang="en-IN" dirty="0"/>
          </a:p>
          <a:p>
            <a:pPr marL="1371600" lvl="3" indent="0">
              <a:buNone/>
            </a:pPr>
            <a:r>
              <a:rPr lang="en-IN" sz="4000" dirty="0"/>
              <a:t>  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133A3-6433-9872-5480-05141FDBCBDF}"/>
              </a:ext>
            </a:extLst>
          </p:cNvPr>
          <p:cNvSpPr txBox="1"/>
          <p:nvPr/>
        </p:nvSpPr>
        <p:spPr>
          <a:xfrm>
            <a:off x="1755647" y="913924"/>
            <a:ext cx="1077832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Key Observations: SN Ratios</a:t>
            </a:r>
          </a:p>
          <a:p>
            <a:endParaRPr lang="en-IN" dirty="0"/>
          </a:p>
          <a:p>
            <a:pPr marL="457200" indent="-457200">
              <a:spcBef>
                <a:spcPts val="1200"/>
              </a:spcBef>
              <a:buFontTx/>
              <a:buChar char="-"/>
            </a:pP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Highest SN ratio observed at: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IN" sz="2800" dirty="0"/>
              <a:t>   </a:t>
            </a:r>
            <a:r>
              <a:rPr lang="en-IN" sz="2800" dirty="0">
                <a:latin typeface="Arial Narrow" panose="020B0606020202030204" pitchFamily="34" charset="0"/>
              </a:rPr>
              <a:t>• </a:t>
            </a:r>
            <a:r>
              <a:rPr lang="en-IN" sz="3200" dirty="0">
                <a:latin typeface="Arial Narrow" panose="020B0606020202030204" pitchFamily="34" charset="0"/>
              </a:rPr>
              <a:t>Air pressure (P) = 8 bar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latin typeface="Arial Narrow" panose="020B0606020202030204" pitchFamily="34" charset="0"/>
              </a:rPr>
              <a:t>   • Nozzle diameter (</a:t>
            </a:r>
            <a:r>
              <a:rPr lang="en-IN" sz="3200" dirty="0" err="1">
                <a:latin typeface="Arial Narrow" panose="020B0606020202030204" pitchFamily="34" charset="0"/>
              </a:rPr>
              <a:t>d</a:t>
            </a:r>
            <a:r>
              <a:rPr lang="en-IN" dirty="0" err="1">
                <a:latin typeface="Arial Narrow" panose="020B0606020202030204" pitchFamily="34" charset="0"/>
              </a:rPr>
              <a:t>N</a:t>
            </a:r>
            <a:r>
              <a:rPr lang="en-IN" sz="3200" dirty="0">
                <a:latin typeface="Arial Narrow" panose="020B0606020202030204" pitchFamily="34" charset="0"/>
              </a:rPr>
              <a:t>) = 3 mm</a:t>
            </a:r>
          </a:p>
          <a:p>
            <a:endParaRPr lang="en-IN" sz="2800" dirty="0">
              <a:latin typeface="Arial Narrow" panose="020B0606020202030204" pitchFamily="34" charset="0"/>
            </a:endParaRPr>
          </a:p>
          <a:p>
            <a:r>
              <a:rPr lang="en-IN" b="1" dirty="0"/>
              <a:t>-</a:t>
            </a:r>
            <a:r>
              <a:rPr lang="en-IN" dirty="0"/>
              <a:t> 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Stand-off distance (S) shows minimal variation</a:t>
            </a:r>
          </a:p>
          <a:p>
            <a:endParaRPr lang="en-IN" dirty="0"/>
          </a:p>
          <a:p>
            <a:r>
              <a:rPr lang="en-IN" dirty="0">
                <a:latin typeface="Arial Narrow" panose="020B0606020202030204" pitchFamily="34" charset="0"/>
              </a:rPr>
              <a:t>-</a:t>
            </a:r>
            <a:r>
              <a:rPr lang="en-IN" dirty="0"/>
              <a:t> 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Abrasive flow rate (A) </a:t>
            </a:r>
            <a:r>
              <a:rPr lang="en-IN" sz="3600" dirty="0">
                <a:latin typeface="Arial Narrow" panose="020B0606020202030204" pitchFamily="34" charset="0"/>
              </a:rPr>
              <a:t>= 470 g/min positively impacts MRR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endParaRPr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E0925-9FDC-95D8-20E5-FA61C6A1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69" y="1572322"/>
            <a:ext cx="10415238" cy="61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1092E-EF55-F66F-6CD9-F36F0B4F17E5}"/>
              </a:ext>
            </a:extLst>
          </p:cNvPr>
          <p:cNvSpPr txBox="1"/>
          <p:nvPr/>
        </p:nvSpPr>
        <p:spPr>
          <a:xfrm>
            <a:off x="4650059" y="511844"/>
            <a:ext cx="8363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Main Effects Plot for Means</a:t>
            </a:r>
            <a:endParaRPr lang="en-IN" sz="40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1440"/>
            <a:ext cx="0" cy="0"/>
          </a:xfrm>
        </p:spPr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0" y="91440"/>
            <a:ext cx="0" cy="0"/>
          </a:xfrm>
        </p:spPr>
        <p:txBody>
          <a:bodyPr/>
          <a:lstStyle/>
          <a:p>
            <a:pPr lvl="1"/>
            <a:endParaRPr lang="en-IN" dirty="0"/>
          </a:p>
          <a:p>
            <a:pPr marL="457200" lvl="1" indent="0">
              <a:buNone/>
            </a:pPr>
            <a:r>
              <a:rPr lang="en-US" sz="4400" dirty="0"/>
              <a:t>     </a:t>
            </a:r>
            <a:r>
              <a:rPr lang="en-US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Key Observations: Means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3200" dirty="0"/>
              <a:t>- </a:t>
            </a:r>
            <a:r>
              <a:rPr lang="en-US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Mean MRR increases with:</a:t>
            </a:r>
          </a:p>
          <a:p>
            <a:pPr marL="400050" lvl="1" indent="0">
              <a:buNone/>
            </a:pPr>
            <a:r>
              <a:rPr lang="en-US" sz="3200" dirty="0"/>
              <a:t>         • </a:t>
            </a:r>
            <a:r>
              <a:rPr lang="en-US" sz="3600" dirty="0">
                <a:latin typeface="Arial Narrow" panose="020B0606020202030204" pitchFamily="34" charset="0"/>
              </a:rPr>
              <a:t>Air pressure (P), highest at 8 bar</a:t>
            </a:r>
          </a:p>
          <a:p>
            <a:pPr marL="400050" lvl="1" indent="0">
              <a:buNone/>
            </a:pPr>
            <a:r>
              <a:rPr lang="en-US" sz="3600" dirty="0">
                <a:latin typeface="Arial Narrow" panose="020B0606020202030204" pitchFamily="34" charset="0"/>
              </a:rPr>
              <a:t>         • Nozzle diameter (</a:t>
            </a:r>
            <a:r>
              <a:rPr lang="en-US" sz="3600" dirty="0" err="1">
                <a:latin typeface="Arial Narrow" panose="020B0606020202030204" pitchFamily="34" charset="0"/>
              </a:rPr>
              <a:t>d</a:t>
            </a:r>
            <a:r>
              <a:rPr lang="en-US" sz="1800" dirty="0" err="1">
                <a:latin typeface="Arial Narrow" panose="020B0606020202030204" pitchFamily="34" charset="0"/>
              </a:rPr>
              <a:t>N</a:t>
            </a:r>
            <a:r>
              <a:rPr lang="en-US" sz="3600" dirty="0">
                <a:latin typeface="Arial Narrow" panose="020B0606020202030204" pitchFamily="34" charset="0"/>
              </a:rPr>
              <a:t>) = 3 mm</a:t>
            </a:r>
          </a:p>
          <a:p>
            <a:pPr marL="40005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- </a:t>
            </a:r>
            <a:r>
              <a:rPr lang="en-US" sz="3600" dirty="0">
                <a:solidFill>
                  <a:srgbClr val="7030A0"/>
                </a:solidFill>
                <a:latin typeface="Aptos Narrow" panose="020B0004020202020204" pitchFamily="34" charset="0"/>
              </a:rPr>
              <a:t>Closer nozzle (lower S) enhances machining</a:t>
            </a:r>
            <a:endParaRPr lang="en-US" sz="3200" dirty="0"/>
          </a:p>
          <a:p>
            <a:pPr marL="40005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- </a:t>
            </a:r>
            <a:r>
              <a:rPr lang="en-US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A = 470 g/min yields the highest MRR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5680798"/>
            <a:ext cx="12618720" cy="1961352"/>
          </a:xfrm>
        </p:spPr>
        <p:txBody>
          <a:bodyPr/>
          <a:lstStyle/>
          <a:p>
            <a:r>
              <a:rPr sz="3600" dirty="0">
                <a:latin typeface="Arial Narrow" panose="020B0606020202030204" pitchFamily="34" charset="0"/>
              </a:rPr>
              <a:t>- Nozzle diameter (</a:t>
            </a:r>
            <a:r>
              <a:rPr sz="3600" dirty="0" err="1">
                <a:latin typeface="Arial Narrow" panose="020B0606020202030204" pitchFamily="34" charset="0"/>
              </a:rPr>
              <a:t>d</a:t>
            </a:r>
            <a:r>
              <a:rPr sz="2000" dirty="0" err="1">
                <a:latin typeface="Arial Narrow" panose="020B0606020202030204" pitchFamily="34" charset="0"/>
              </a:rPr>
              <a:t>N</a:t>
            </a:r>
            <a:r>
              <a:rPr sz="3600" dirty="0">
                <a:latin typeface="Arial Narrow" panose="020B0606020202030204" pitchFamily="34" charset="0"/>
              </a:rPr>
              <a:t>) has the most significant impact (δ = 11.61</a:t>
            </a:r>
          </a:p>
          <a:p>
            <a:r>
              <a:rPr sz="3600" dirty="0">
                <a:latin typeface="Arial Narrow" panose="020B0606020202030204" pitchFamily="34" charset="0"/>
              </a:rPr>
              <a:t>- Air pressure (P) ranks second (δ = 2.65)</a:t>
            </a:r>
          </a:p>
          <a:p>
            <a:r>
              <a:rPr sz="3600" dirty="0">
                <a:latin typeface="Arial Narrow" panose="020B0606020202030204" pitchFamily="34" charset="0"/>
              </a:rPr>
              <a:t>- Stand-off distance (S) has the least impact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B5B6E7-237B-F797-6B9D-8B8EB5F5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478720"/>
              </p:ext>
            </p:extLst>
          </p:nvPr>
        </p:nvGraphicFramePr>
        <p:xfrm>
          <a:off x="1284514" y="1230086"/>
          <a:ext cx="11635075" cy="3984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6378">
                  <a:extLst>
                    <a:ext uri="{9D8B030D-6E8A-4147-A177-3AD203B41FA5}">
                      <a16:colId xmlns:a16="http://schemas.microsoft.com/office/drawing/2014/main" val="1915827179"/>
                    </a:ext>
                  </a:extLst>
                </a:gridCol>
                <a:gridCol w="2067007">
                  <a:extLst>
                    <a:ext uri="{9D8B030D-6E8A-4147-A177-3AD203B41FA5}">
                      <a16:colId xmlns:a16="http://schemas.microsoft.com/office/drawing/2014/main" val="2872271897"/>
                    </a:ext>
                  </a:extLst>
                </a:gridCol>
                <a:gridCol w="1990854">
                  <a:extLst>
                    <a:ext uri="{9D8B030D-6E8A-4147-A177-3AD203B41FA5}">
                      <a16:colId xmlns:a16="http://schemas.microsoft.com/office/drawing/2014/main" val="1278375956"/>
                    </a:ext>
                  </a:extLst>
                </a:gridCol>
                <a:gridCol w="2578320">
                  <a:extLst>
                    <a:ext uri="{9D8B030D-6E8A-4147-A177-3AD203B41FA5}">
                      <a16:colId xmlns:a16="http://schemas.microsoft.com/office/drawing/2014/main" val="4233467615"/>
                    </a:ext>
                  </a:extLst>
                </a:gridCol>
                <a:gridCol w="3032516">
                  <a:extLst>
                    <a:ext uri="{9D8B030D-6E8A-4147-A177-3AD203B41FA5}">
                      <a16:colId xmlns:a16="http://schemas.microsoft.com/office/drawing/2014/main" val="2564962868"/>
                    </a:ext>
                  </a:extLst>
                </a:gridCol>
              </a:tblGrid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Level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P (bar)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2800" kern="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 (mm)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S (mm)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A (g/min)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62299221"/>
                  </a:ext>
                </a:extLst>
              </a:tr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-65.35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-70.49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-63.87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-64.59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589404028"/>
                  </a:ext>
                </a:extLst>
              </a:tr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-63.92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-62.62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-64.37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-64.31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926048639"/>
                  </a:ext>
                </a:extLst>
              </a:tr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-62.71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-58.87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-63.74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-63.09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44576735"/>
                  </a:ext>
                </a:extLst>
              </a:tr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2.65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11.61</a:t>
                      </a:r>
                      <a:endParaRPr lang="en-IN" sz="2800" kern="10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0.63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1.50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724458185"/>
                  </a:ext>
                </a:extLst>
              </a:tr>
              <a:tr h="66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Rank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7269473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A0577E-CF9F-D2D4-F6A7-082D20D93CCF}"/>
              </a:ext>
            </a:extLst>
          </p:cNvPr>
          <p:cNvSpPr txBox="1"/>
          <p:nvPr/>
        </p:nvSpPr>
        <p:spPr>
          <a:xfrm>
            <a:off x="2222043" y="299753"/>
            <a:ext cx="9097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Response Table for SN Ratios</a:t>
            </a:r>
            <a:endParaRPr lang="en-IN" sz="40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5368413"/>
            <a:ext cx="12618720" cy="2043943"/>
          </a:xfrm>
        </p:spPr>
        <p:txBody>
          <a:bodyPr/>
          <a:lstStyle/>
          <a:p>
            <a:r>
              <a:rPr sz="3600" dirty="0">
                <a:latin typeface="Arial Narrow" panose="020B0606020202030204" pitchFamily="34" charset="0"/>
              </a:rPr>
              <a:t>- Nozzle diameter (</a:t>
            </a:r>
            <a:r>
              <a:rPr sz="3600" dirty="0" err="1">
                <a:latin typeface="Arial Narrow" panose="020B0606020202030204" pitchFamily="34" charset="0"/>
              </a:rPr>
              <a:t>d</a:t>
            </a:r>
            <a:r>
              <a:rPr sz="2000" dirty="0" err="1">
                <a:latin typeface="Arial Narrow" panose="020B0606020202030204" pitchFamily="34" charset="0"/>
              </a:rPr>
              <a:t>N</a:t>
            </a:r>
            <a:r>
              <a:rPr sz="3600" dirty="0">
                <a:latin typeface="Arial Narrow" panose="020B0606020202030204" pitchFamily="34" charset="0"/>
              </a:rPr>
              <a:t>) has the highest impact (δ = 0.000836)</a:t>
            </a:r>
          </a:p>
          <a:p>
            <a:r>
              <a:rPr sz="3600" dirty="0">
                <a:latin typeface="Arial Narrow" panose="020B0606020202030204" pitchFamily="34" charset="0"/>
              </a:rPr>
              <a:t>- Air pressure (P) follows (δ = 0.000183)</a:t>
            </a:r>
          </a:p>
          <a:p>
            <a:r>
              <a:rPr sz="3600" dirty="0">
                <a:latin typeface="Arial Narrow" panose="020B0606020202030204" pitchFamily="34" charset="0"/>
              </a:rPr>
              <a:t>- S and A have lesser effects but consistent trends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CB2C31-E566-EB35-CF4C-94F2DDD99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824238"/>
              </p:ext>
            </p:extLst>
          </p:nvPr>
        </p:nvGraphicFramePr>
        <p:xfrm>
          <a:off x="1005840" y="1350485"/>
          <a:ext cx="11170428" cy="3340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318">
                  <a:extLst>
                    <a:ext uri="{9D8B030D-6E8A-4147-A177-3AD203B41FA5}">
                      <a16:colId xmlns:a16="http://schemas.microsoft.com/office/drawing/2014/main" val="156094533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3194651"/>
                    </a:ext>
                  </a:extLst>
                </a:gridCol>
                <a:gridCol w="2288950">
                  <a:extLst>
                    <a:ext uri="{9D8B030D-6E8A-4147-A177-3AD203B41FA5}">
                      <a16:colId xmlns:a16="http://schemas.microsoft.com/office/drawing/2014/main" val="3636640851"/>
                    </a:ext>
                  </a:extLst>
                </a:gridCol>
                <a:gridCol w="2442332">
                  <a:extLst>
                    <a:ext uri="{9D8B030D-6E8A-4147-A177-3AD203B41FA5}">
                      <a16:colId xmlns:a16="http://schemas.microsoft.com/office/drawing/2014/main" val="2271539804"/>
                    </a:ext>
                  </a:extLst>
                </a:gridCol>
                <a:gridCol w="2666508">
                  <a:extLst>
                    <a:ext uri="{9D8B030D-6E8A-4147-A177-3AD203B41FA5}">
                      <a16:colId xmlns:a16="http://schemas.microsoft.com/office/drawing/2014/main" val="3861040674"/>
                    </a:ext>
                  </a:extLst>
                </a:gridCol>
              </a:tblGrid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Level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P (bar)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 err="1"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  <a:r>
                        <a:rPr lang="en-IN" sz="2800" kern="0" baseline="-25000" dirty="0" err="1"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 (mm)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S (mm)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A (g/min)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131628717"/>
                  </a:ext>
                </a:extLst>
              </a:tr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0.000651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0.000306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0.000780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0.000716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358614568"/>
                  </a:ext>
                </a:extLst>
              </a:tr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0.000724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0.000762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0.000703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0.000687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161717521"/>
                  </a:ext>
                </a:extLst>
              </a:tr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0.000834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0.001142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0.000727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0.000806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555342488"/>
                  </a:ext>
                </a:extLst>
              </a:tr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0.000183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0.000836</a:t>
                      </a:r>
                      <a:endParaRPr lang="en-IN" sz="2800" kern="10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0.000077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0.000118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2552236359"/>
                  </a:ext>
                </a:extLst>
              </a:tr>
              <a:tr h="55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Rank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28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509068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CEED14-DADC-9F70-B057-7E5C918A51CF}"/>
              </a:ext>
            </a:extLst>
          </p:cNvPr>
          <p:cNvSpPr txBox="1"/>
          <p:nvPr/>
        </p:nvSpPr>
        <p:spPr>
          <a:xfrm>
            <a:off x="2182586" y="426531"/>
            <a:ext cx="8392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Response Table for Means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320163"/>
            <a:ext cx="12618720" cy="1590676"/>
          </a:xfrm>
        </p:spPr>
        <p:txBody>
          <a:bodyPr/>
          <a:lstStyle/>
          <a:p>
            <a:r>
              <a:rPr b="1" dirty="0">
                <a:solidFill>
                  <a:srgbClr val="CC0099"/>
                </a:solidFill>
                <a:latin typeface="Arial Narrow" panose="020B0606020202030204" pitchFamily="34" charset="0"/>
              </a:rPr>
              <a:t>Conclusion</a:t>
            </a:r>
            <a:r>
              <a:rPr lang="en-IN" b="1" dirty="0">
                <a:solidFill>
                  <a:srgbClr val="CC0099"/>
                </a:solidFill>
                <a:latin typeface="Arial Narrow" panose="020B0606020202030204" pitchFamily="34" charset="0"/>
              </a:rPr>
              <a:t> 1</a:t>
            </a:r>
            <a:endParaRPr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87217"/>
            <a:ext cx="12775474" cy="5725140"/>
          </a:xfrm>
        </p:spPr>
        <p:txBody>
          <a:bodyPr>
            <a:normAutofit/>
          </a:bodyPr>
          <a:lstStyle/>
          <a:p>
            <a:r>
              <a:rPr sz="4000" dirty="0">
                <a:latin typeface="Arial Narrow" panose="020B0606020202030204" pitchFamily="34" charset="0"/>
              </a:rPr>
              <a:t>- Nozzle diameter and air pressure are the most influential factors</a:t>
            </a:r>
            <a:endParaRPr lang="en-IN" sz="3600" dirty="0">
              <a:latin typeface="Arial Narrow" panose="020B0606020202030204" pitchFamily="34" charset="0"/>
            </a:endParaRPr>
          </a:p>
          <a:p>
            <a:endParaRPr sz="3840" dirty="0"/>
          </a:p>
          <a:p>
            <a:r>
              <a:rPr sz="4000" dirty="0">
                <a:latin typeface="Arial Narrow" panose="020B0606020202030204" pitchFamily="34" charset="0"/>
              </a:rPr>
              <a:t>- Optimization should prioritize </a:t>
            </a:r>
            <a:r>
              <a:rPr sz="4000" dirty="0" err="1">
                <a:latin typeface="Arial Narrow" panose="020B0606020202030204" pitchFamily="34" charset="0"/>
              </a:rPr>
              <a:t>d</a:t>
            </a:r>
            <a:r>
              <a:rPr sz="2000" dirty="0" err="1">
                <a:latin typeface="Arial Narrow" panose="020B0606020202030204" pitchFamily="34" charset="0"/>
              </a:rPr>
              <a:t>N</a:t>
            </a:r>
            <a:r>
              <a:rPr sz="4000" dirty="0">
                <a:latin typeface="Arial Narrow" panose="020B0606020202030204" pitchFamily="34" charset="0"/>
              </a:rPr>
              <a:t> = 3 mm and P = 8 bar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840" dirty="0"/>
          </a:p>
          <a:p>
            <a:r>
              <a:rPr sz="4000" dirty="0">
                <a:latin typeface="Arial Narrow" panose="020B0606020202030204" pitchFamily="34" charset="0"/>
              </a:rPr>
              <a:t>- High abrasive flow rate (A = 470 g/min) also enhances MRR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3840" dirty="0"/>
              <a:t>- </a:t>
            </a:r>
            <a:r>
              <a:rPr sz="4000" dirty="0">
                <a:latin typeface="Arial Narrow" panose="020B0606020202030204" pitchFamily="34" charset="0"/>
              </a:rPr>
              <a:t>Taguchi methodology provides clear insights for AJM process optimization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613" y="1972083"/>
            <a:ext cx="12993187" cy="5221606"/>
          </a:xfrm>
        </p:spPr>
        <p:txBody>
          <a:bodyPr/>
          <a:lstStyle/>
          <a:p>
            <a:r>
              <a:rPr dirty="0"/>
              <a:t>- </a:t>
            </a:r>
            <a:r>
              <a:rPr sz="4000" dirty="0">
                <a:latin typeface="Arial Narrow" panose="020B0606020202030204" pitchFamily="34" charset="0"/>
              </a:rPr>
              <a:t>Regression analysis models the relationship between MRR </a:t>
            </a:r>
            <a:r>
              <a:rPr lang="en-IN" sz="4000" dirty="0">
                <a:latin typeface="Arial Narrow" panose="020B0606020202030204" pitchFamily="34" charset="0"/>
              </a:rPr>
              <a:t> </a:t>
            </a:r>
            <a:r>
              <a:rPr sz="4000" dirty="0">
                <a:latin typeface="Arial Narrow" panose="020B0606020202030204" pitchFamily="34" charset="0"/>
              </a:rPr>
              <a:t>and control factors (P, </a:t>
            </a:r>
            <a:r>
              <a:rPr sz="4000" dirty="0" err="1">
                <a:latin typeface="Arial Narrow" panose="020B0606020202030204" pitchFamily="34" charset="0"/>
              </a:rPr>
              <a:t>d</a:t>
            </a:r>
            <a:r>
              <a:rPr sz="2000" dirty="0" err="1">
                <a:latin typeface="Arial Narrow" panose="020B0606020202030204" pitchFamily="34" charset="0"/>
              </a:rPr>
              <a:t>N</a:t>
            </a:r>
            <a:r>
              <a:rPr sz="4000" dirty="0">
                <a:latin typeface="Arial Narrow" panose="020B0606020202030204" pitchFamily="34" charset="0"/>
              </a:rPr>
              <a:t>, S, A)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840" dirty="0"/>
          </a:p>
          <a:p>
            <a:r>
              <a:rPr sz="3840" dirty="0"/>
              <a:t>- </a:t>
            </a:r>
            <a:r>
              <a:rPr sz="4000" dirty="0">
                <a:latin typeface="Arial Narrow" panose="020B0606020202030204" pitchFamily="34" charset="0"/>
              </a:rPr>
              <a:t>9 cases were considered to explore factors and their interactions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840" dirty="0"/>
          </a:p>
          <a:p>
            <a:r>
              <a:rPr sz="3840" dirty="0"/>
              <a:t>- </a:t>
            </a:r>
            <a:r>
              <a:rPr sz="4000" dirty="0">
                <a:latin typeface="Arial Narrow" panose="020B0606020202030204" pitchFamily="34" charset="0"/>
              </a:rPr>
              <a:t>R-squared values assess model fit and significance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1AEEA-AF73-8732-EC42-20D7C3533428}"/>
              </a:ext>
            </a:extLst>
          </p:cNvPr>
          <p:cNvSpPr txBox="1"/>
          <p:nvPr/>
        </p:nvSpPr>
        <p:spPr>
          <a:xfrm>
            <a:off x="4218215" y="666442"/>
            <a:ext cx="8392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Regression Analysis: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0A42B7F-9C84-89EA-14E8-EE2299441F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3165996"/>
                  </p:ext>
                </p:extLst>
              </p:nvPr>
            </p:nvGraphicFramePr>
            <p:xfrm>
              <a:off x="271371" y="748264"/>
              <a:ext cx="13969672" cy="744893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1797">
                      <a:extLst>
                        <a:ext uri="{9D8B030D-6E8A-4147-A177-3AD203B41FA5}">
                          <a16:colId xmlns:a16="http://schemas.microsoft.com/office/drawing/2014/main" val="3980123043"/>
                        </a:ext>
                      </a:extLst>
                    </a:gridCol>
                    <a:gridCol w="2173546">
                      <a:extLst>
                        <a:ext uri="{9D8B030D-6E8A-4147-A177-3AD203B41FA5}">
                          <a16:colId xmlns:a16="http://schemas.microsoft.com/office/drawing/2014/main" val="1281568860"/>
                        </a:ext>
                      </a:extLst>
                    </a:gridCol>
                    <a:gridCol w="6290618">
                      <a:extLst>
                        <a:ext uri="{9D8B030D-6E8A-4147-A177-3AD203B41FA5}">
                          <a16:colId xmlns:a16="http://schemas.microsoft.com/office/drawing/2014/main" val="4242458889"/>
                        </a:ext>
                      </a:extLst>
                    </a:gridCol>
                    <a:gridCol w="1716838">
                      <a:extLst>
                        <a:ext uri="{9D8B030D-6E8A-4147-A177-3AD203B41FA5}">
                          <a16:colId xmlns:a16="http://schemas.microsoft.com/office/drawing/2014/main" val="2035113632"/>
                        </a:ext>
                      </a:extLst>
                    </a:gridCol>
                    <a:gridCol w="2456873">
                      <a:extLst>
                        <a:ext uri="{9D8B030D-6E8A-4147-A177-3AD203B41FA5}">
                          <a16:colId xmlns:a16="http://schemas.microsoft.com/office/drawing/2014/main" val="2376048125"/>
                        </a:ext>
                      </a:extLst>
                    </a:gridCol>
                  </a:tblGrid>
                  <a:tr h="8410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Case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Description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Regression Equation (MRR in kg/s)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R-squared (%)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Significant factors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extLst>
                      <a:ext uri="{0D108BD9-81ED-4DB2-BD59-A6C34878D82A}">
                        <a16:rowId xmlns:a16="http://schemas.microsoft.com/office/drawing/2014/main" val="2156570718"/>
                      </a:ext>
                    </a:extLst>
                  </a:tr>
                  <a:tr h="740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1.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S, and 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=−0.001818+0.000074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+0.000836</m:t>
                                </m:r>
                                <m:sSub>
                                  <m:sSubPr>
                                    <m:ctrlPr>
                                      <a:rPr lang="en-IN" sz="20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−0.000026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95.68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  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739952020"/>
                      </a:ext>
                    </a:extLst>
                  </a:tr>
                  <a:tr h="21085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2.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S, A and interactions P*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,P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*S and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en-IN" sz="2000" kern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=−0.00405+0.000552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+0.00118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+0.000234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−0.000099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−0.000072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+0.000078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97.79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P, and interaction P*S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741737937"/>
                      </a:ext>
                    </a:extLst>
                  </a:tr>
                  <a:tr h="7341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3.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S,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=−0.001327+0.000836</m:t>
                                </m:r>
                                <m:sSub>
                                  <m:sSubPr>
                                    <m:ctrlPr>
                                      <a:rPr lang="en-IN" sz="20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−0.000026</m:t>
                                </m:r>
                                <m:r>
                                  <a:rPr lang="en-IN" sz="20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91.26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403301935"/>
                      </a:ext>
                    </a:extLst>
                  </a:tr>
                  <a:tr h="16735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4.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S, A and interactions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</a:t>
                          </a: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*S, 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</a:t>
                          </a: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*A and S*A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=−0.001348−0.000038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+0.000714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+0.000002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+0.000048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85.27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A, and interaction S*A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436515280"/>
                      </a:ext>
                    </a:extLst>
                  </a:tr>
                  <a:tr h="10472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5.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S,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=0.000181+0.000052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+0.000052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+0.000001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1.71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-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607961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0A42B7F-9C84-89EA-14E8-EE2299441F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3165996"/>
                  </p:ext>
                </p:extLst>
              </p:nvPr>
            </p:nvGraphicFramePr>
            <p:xfrm>
              <a:off x="271371" y="748264"/>
              <a:ext cx="13969672" cy="744893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1797">
                      <a:extLst>
                        <a:ext uri="{9D8B030D-6E8A-4147-A177-3AD203B41FA5}">
                          <a16:colId xmlns:a16="http://schemas.microsoft.com/office/drawing/2014/main" val="3980123043"/>
                        </a:ext>
                      </a:extLst>
                    </a:gridCol>
                    <a:gridCol w="2173546">
                      <a:extLst>
                        <a:ext uri="{9D8B030D-6E8A-4147-A177-3AD203B41FA5}">
                          <a16:colId xmlns:a16="http://schemas.microsoft.com/office/drawing/2014/main" val="1281568860"/>
                        </a:ext>
                      </a:extLst>
                    </a:gridCol>
                    <a:gridCol w="6290618">
                      <a:extLst>
                        <a:ext uri="{9D8B030D-6E8A-4147-A177-3AD203B41FA5}">
                          <a16:colId xmlns:a16="http://schemas.microsoft.com/office/drawing/2014/main" val="4242458889"/>
                        </a:ext>
                      </a:extLst>
                    </a:gridCol>
                    <a:gridCol w="1716838">
                      <a:extLst>
                        <a:ext uri="{9D8B030D-6E8A-4147-A177-3AD203B41FA5}">
                          <a16:colId xmlns:a16="http://schemas.microsoft.com/office/drawing/2014/main" val="2035113632"/>
                        </a:ext>
                      </a:extLst>
                    </a:gridCol>
                    <a:gridCol w="2456873">
                      <a:extLst>
                        <a:ext uri="{9D8B030D-6E8A-4147-A177-3AD203B41FA5}">
                          <a16:colId xmlns:a16="http://schemas.microsoft.com/office/drawing/2014/main" val="2376048125"/>
                        </a:ext>
                      </a:extLst>
                    </a:gridCol>
                  </a:tblGrid>
                  <a:tr h="8538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Case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Description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Regression Equation (MRR in kg/s)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R-squared (%)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400" kern="0" dirty="0">
                              <a:effectLst/>
                              <a:latin typeface="Arial Narrow" panose="020B0606020202030204" pitchFamily="34" charset="0"/>
                            </a:rPr>
                            <a:t>Significant factors</a:t>
                          </a:r>
                          <a:endParaRPr lang="en-IN" sz="24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extLst>
                      <a:ext uri="{0D108BD9-81ED-4DB2-BD59-A6C34878D82A}">
                        <a16:rowId xmlns:a16="http://schemas.microsoft.com/office/drawing/2014/main" val="2156570718"/>
                      </a:ext>
                    </a:extLst>
                  </a:tr>
                  <a:tr h="9632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1.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S, and 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760" t="-98734" r="-66699" b="-6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95.68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  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739952020"/>
                      </a:ext>
                    </a:extLst>
                  </a:tr>
                  <a:tr h="2135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2.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S, A and interactions P*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,P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*S and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en-IN" sz="2000" kern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760" t="-89459" r="-66699" b="-170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97.79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P, and interaction P*S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741737937"/>
                      </a:ext>
                    </a:extLst>
                  </a:tr>
                  <a:tr h="7341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3.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S,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760" t="-554167" r="-66699" b="-39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91.26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403301935"/>
                      </a:ext>
                    </a:extLst>
                  </a:tr>
                  <a:tr h="17073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4.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S, A and interactions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</a:t>
                          </a: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*S, 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 </a:t>
                          </a: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*A and S*A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760" t="-279359" r="-66699" b="-70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85.27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A, and interaction S*A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436515280"/>
                      </a:ext>
                    </a:extLst>
                  </a:tr>
                  <a:tr h="10551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5.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S,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760" t="-616185" r="-66699" b="-14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1.71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-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607961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309F8D9E-68BF-B1B7-0623-554DCCA35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703" y="-18794"/>
            <a:ext cx="11599326" cy="105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4000" b="1" kern="0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Table 2.</a:t>
            </a:r>
            <a:r>
              <a:rPr lang="en-IN" sz="4000" kern="0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Regression analysis equations for nine cases</a:t>
            </a:r>
            <a:endParaRPr lang="en-IN" sz="4000" kern="100" dirty="0">
              <a:solidFill>
                <a:srgbClr val="CC0099"/>
              </a:solidFill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16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1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03EC49-8335-F7FE-614C-EA8158CCE5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38084408"/>
                  </p:ext>
                </p:extLst>
              </p:nvPr>
            </p:nvGraphicFramePr>
            <p:xfrm>
              <a:off x="318566" y="274320"/>
              <a:ext cx="13863484" cy="69644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07321">
                      <a:extLst>
                        <a:ext uri="{9D8B030D-6E8A-4147-A177-3AD203B41FA5}">
                          <a16:colId xmlns:a16="http://schemas.microsoft.com/office/drawing/2014/main" val="743710396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61774241"/>
                        </a:ext>
                      </a:extLst>
                    </a:gridCol>
                    <a:gridCol w="6175002">
                      <a:extLst>
                        <a:ext uri="{9D8B030D-6E8A-4147-A177-3AD203B41FA5}">
                          <a16:colId xmlns:a16="http://schemas.microsoft.com/office/drawing/2014/main" val="1255964768"/>
                        </a:ext>
                      </a:extLst>
                    </a:gridCol>
                    <a:gridCol w="1685281">
                      <a:extLst>
                        <a:ext uri="{9D8B030D-6E8A-4147-A177-3AD203B41FA5}">
                          <a16:colId xmlns:a16="http://schemas.microsoft.com/office/drawing/2014/main" val="631981346"/>
                        </a:ext>
                      </a:extLst>
                    </a:gridCol>
                    <a:gridCol w="2562281">
                      <a:extLst>
                        <a:ext uri="{9D8B030D-6E8A-4147-A177-3AD203B41FA5}">
                          <a16:colId xmlns:a16="http://schemas.microsoft.com/office/drawing/2014/main" val="3334989093"/>
                        </a:ext>
                      </a:extLst>
                    </a:gridCol>
                  </a:tblGrid>
                  <a:tr h="10117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Case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Description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Regression Equation (MRR in kg/s)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R-squared (%)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Significant factors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extLst>
                      <a:ext uri="{0D108BD9-81ED-4DB2-BD59-A6C34878D82A}">
                        <a16:rowId xmlns:a16="http://schemas.microsoft.com/office/drawing/2014/main" val="291996771"/>
                      </a:ext>
                    </a:extLst>
                  </a:tr>
                  <a:tr h="10472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6.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=−0.001766+0.000836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−0.000026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+0.000074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95.68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and P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10460980"/>
                      </a:ext>
                    </a:extLst>
                  </a:tr>
                  <a:tr h="21085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7.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baseline="-25000" dirty="0">
                              <a:effectLst/>
                              <a:latin typeface="Arial Narrow" panose="020B0606020202030204" pitchFamily="34" charset="0"/>
                            </a:rPr>
                            <a:t>, 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S and interactions P*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P*S and S*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=−0.003186+0.000409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+0.000943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+0.000123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−0.000062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−0.000055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+0.000081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98.06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baseline="-25000" dirty="0">
                              <a:effectLst/>
                              <a:latin typeface="Arial Narrow" panose="020B0606020202030204" pitchFamily="34" charset="0"/>
                            </a:rPr>
                            <a:t>  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P*S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711080836"/>
                      </a:ext>
                    </a:extLst>
                  </a:tr>
                  <a:tr h="10472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8.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=−0.001897+0.000836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+0.000074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95.32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519832064"/>
                      </a:ext>
                    </a:extLst>
                  </a:tr>
                  <a:tr h="16735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9.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N,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 and interactions P*d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P*A and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*A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𝑀𝑅𝑅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=−0.000320−0.000143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+0.000254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−0.000002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+0.000078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93.34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621533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03EC49-8335-F7FE-614C-EA8158CCE5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38084408"/>
                  </p:ext>
                </p:extLst>
              </p:nvPr>
            </p:nvGraphicFramePr>
            <p:xfrm>
              <a:off x="318566" y="274320"/>
              <a:ext cx="13863484" cy="69644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07321">
                      <a:extLst>
                        <a:ext uri="{9D8B030D-6E8A-4147-A177-3AD203B41FA5}">
                          <a16:colId xmlns:a16="http://schemas.microsoft.com/office/drawing/2014/main" val="743710396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61774241"/>
                        </a:ext>
                      </a:extLst>
                    </a:gridCol>
                    <a:gridCol w="6175002">
                      <a:extLst>
                        <a:ext uri="{9D8B030D-6E8A-4147-A177-3AD203B41FA5}">
                          <a16:colId xmlns:a16="http://schemas.microsoft.com/office/drawing/2014/main" val="1255964768"/>
                        </a:ext>
                      </a:extLst>
                    </a:gridCol>
                    <a:gridCol w="1685281">
                      <a:extLst>
                        <a:ext uri="{9D8B030D-6E8A-4147-A177-3AD203B41FA5}">
                          <a16:colId xmlns:a16="http://schemas.microsoft.com/office/drawing/2014/main" val="631981346"/>
                        </a:ext>
                      </a:extLst>
                    </a:gridCol>
                    <a:gridCol w="2562281">
                      <a:extLst>
                        <a:ext uri="{9D8B030D-6E8A-4147-A177-3AD203B41FA5}">
                          <a16:colId xmlns:a16="http://schemas.microsoft.com/office/drawing/2014/main" val="3334989093"/>
                        </a:ext>
                      </a:extLst>
                    </a:gridCol>
                  </a:tblGrid>
                  <a:tr h="10117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Case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Description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Regression Equation (MRR in kg/s)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R-squared (%)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800" kern="0" dirty="0">
                              <a:effectLst/>
                              <a:latin typeface="Arial Narrow" panose="020B0606020202030204" pitchFamily="34" charset="0"/>
                            </a:rPr>
                            <a:t>Significant factors</a:t>
                          </a:r>
                          <a:endParaRPr lang="en-IN" sz="28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/>
                    </a:tc>
                    <a:extLst>
                      <a:ext uri="{0D108BD9-81ED-4DB2-BD59-A6C34878D82A}">
                        <a16:rowId xmlns:a16="http://schemas.microsoft.com/office/drawing/2014/main" val="291996771"/>
                      </a:ext>
                    </a:extLst>
                  </a:tr>
                  <a:tr h="10551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 dirty="0">
                              <a:effectLst/>
                              <a:latin typeface="Arial Narrow" panose="020B0606020202030204" pitchFamily="34" charset="0"/>
                            </a:rPr>
                            <a:t>6.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874" t="-106936" r="-69200" b="-465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95.68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and P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10460980"/>
                      </a:ext>
                    </a:extLst>
                  </a:tr>
                  <a:tr h="2135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7.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MRR as a function of 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baseline="-25000" dirty="0">
                              <a:effectLst/>
                              <a:latin typeface="Arial Narrow" panose="020B0606020202030204" pitchFamily="34" charset="0"/>
                            </a:rPr>
                            <a:t>, 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S and interactions P*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, P*S and S*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874" t="-101994" r="-69200" b="-12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98.06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baseline="-25000" dirty="0">
                              <a:effectLst/>
                              <a:latin typeface="Arial Narrow" panose="020B0606020202030204" pitchFamily="34" charset="0"/>
                            </a:rPr>
                            <a:t>  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P*S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711080836"/>
                      </a:ext>
                    </a:extLst>
                  </a:tr>
                  <a:tr h="10551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8.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and 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874" t="-409827" r="-69200" b="-1630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95.32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P, </a:t>
                          </a:r>
                          <a:r>
                            <a:rPr lang="en-IN" sz="2000" kern="0" dirty="0" err="1">
                              <a:effectLst/>
                              <a:latin typeface="Arial Narrow" panose="020B0606020202030204" pitchFamily="34" charset="0"/>
                            </a:rPr>
                            <a:t>d</a:t>
                          </a:r>
                          <a:r>
                            <a:rPr lang="en-IN" sz="2000" kern="0" baseline="-25000" dirty="0" err="1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 and 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3519832064"/>
                      </a:ext>
                    </a:extLst>
                  </a:tr>
                  <a:tr h="17073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100">
                              <a:effectLst/>
                              <a:latin typeface="Arial Narrow" panose="020B0606020202030204" pitchFamily="34" charset="0"/>
                            </a:rPr>
                            <a:t>9.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MRR as a function of P,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N,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 A and interactions P*d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, P*A and d</a:t>
                          </a:r>
                          <a:r>
                            <a:rPr lang="en-IN" sz="2000" kern="0" baseline="-25000">
                              <a:effectLst/>
                              <a:latin typeface="Arial Narrow" panose="020B0606020202030204" pitchFamily="34" charset="0"/>
                            </a:rPr>
                            <a:t>N</a:t>
                          </a: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*A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>
                              <a:effectLst/>
                              <a:latin typeface="Arial Narrow" panose="020B0606020202030204" pitchFamily="34" charset="0"/>
                            </a:rPr>
                            <a:t> </a:t>
                          </a:r>
                          <a:endParaRPr lang="en-IN" sz="2000" kern="10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marT="0" marB="0" anchor="ctr">
                        <a:blipFill>
                          <a:blip r:embed="rId2"/>
                          <a:stretch>
                            <a:fillRect l="-55874" t="-315000" r="-69200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93.34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N" sz="2000" kern="0" dirty="0">
                              <a:effectLst/>
                              <a:latin typeface="Arial Narrow" panose="020B0606020202030204" pitchFamily="34" charset="0"/>
                            </a:rPr>
                            <a:t>A</a:t>
                          </a:r>
                          <a:endParaRPr lang="en-IN" sz="2000" kern="100" dirty="0">
                            <a:effectLst/>
                            <a:latin typeface="Arial Narrow" panose="020B0606020202030204" pitchFamily="34" charset="0"/>
                            <a:ea typeface="Calibri" panose="020F0502020204030204" pitchFamily="34" charset="0"/>
                            <a:cs typeface="Cordia New" panose="020B0304020202020204" pitchFamily="34" charset="-34"/>
                          </a:endParaRPr>
                        </a:p>
                      </a:txBody>
                      <a:tcPr marL="82296" marR="82296" marT="0" marB="0" anchor="ctr"/>
                    </a:tc>
                    <a:extLst>
                      <a:ext uri="{0D108BD9-81ED-4DB2-BD59-A6C34878D82A}">
                        <a16:rowId xmlns:a16="http://schemas.microsoft.com/office/drawing/2014/main" val="2621533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0CDD42BC-D8DC-1727-6D66-47A73C48E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160"/>
          </a:p>
        </p:txBody>
      </p:sp>
    </p:spTree>
    <p:extLst>
      <p:ext uri="{BB962C8B-B14F-4D97-AF65-F5344CB8AC3E}">
        <p14:creationId xmlns:p14="http://schemas.microsoft.com/office/powerpoint/2010/main" val="415419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8561" y="636674"/>
            <a:ext cx="122622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Understanding Abrasive Jet Machining (AJM)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41279" y="17181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9181" y="1718189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High-Velocity Abrasive Particles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2207" y="2885917"/>
            <a:ext cx="3572708" cy="798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Uses high-speed jet of   abrasive particles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92207" y="3931445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Common materials: silicon carbide, aluminium oxide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49181" y="5261325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Designed for hard and brittle workpieces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57284" y="171818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99739" y="1797748"/>
            <a:ext cx="3468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Precise Material R</a:t>
            </a: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emoval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5528846" y="2806698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Focused, controlled abrasive stream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28845" y="3931445"/>
            <a:ext cx="388447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Enables accurate, localized machining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28846" y="5261325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Suitable for diverse industrial applications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991459" y="173566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616413" y="1718188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Material Removal Rate (MRR)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616413" y="2885916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Critical process parameter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616413" y="3840748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Key to optimization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616413" y="515848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Determines efficiency and cost-effectiveness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525" y="1365210"/>
            <a:ext cx="12618720" cy="6276913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- </a:t>
            </a:r>
            <a:r>
              <a:rPr sz="3900" dirty="0">
                <a:latin typeface="Arial Narrow" panose="020B0606020202030204" pitchFamily="34" charset="0"/>
              </a:rPr>
              <a:t>Case 1: P, </a:t>
            </a:r>
            <a:r>
              <a:rPr sz="3900" dirty="0" err="1">
                <a:latin typeface="Arial Narrow" panose="020B0606020202030204" pitchFamily="34" charset="0"/>
              </a:rPr>
              <a:t>d</a:t>
            </a:r>
            <a:r>
              <a:rPr sz="2200" dirty="0" err="1">
                <a:latin typeface="Arial Narrow" panose="020B0606020202030204" pitchFamily="34" charset="0"/>
              </a:rPr>
              <a:t>N</a:t>
            </a:r>
            <a:r>
              <a:rPr sz="3900" dirty="0">
                <a:latin typeface="Arial Narrow" panose="020B0606020202030204" pitchFamily="34" charset="0"/>
              </a:rPr>
              <a:t>, and A significantly influence MRR 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3900" dirty="0">
                <a:latin typeface="Arial Narrow" panose="020B0606020202030204" pitchFamily="34" charset="0"/>
              </a:rPr>
              <a:t>                   </a:t>
            </a:r>
            <a:r>
              <a:rPr sz="3900" dirty="0">
                <a:latin typeface="Arial Narrow" panose="020B0606020202030204" pitchFamily="34" charset="0"/>
              </a:rPr>
              <a:t>(R² = 95.68%).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900" dirty="0">
              <a:latin typeface="Arial Narrow" panose="020B0606020202030204" pitchFamily="34" charset="0"/>
            </a:endParaRPr>
          </a:p>
          <a:p>
            <a:r>
              <a:rPr sz="3900" dirty="0">
                <a:latin typeface="Arial Narrow" panose="020B0606020202030204" pitchFamily="34" charset="0"/>
              </a:rPr>
              <a:t>- Case 2: Interactions (P*</a:t>
            </a:r>
            <a:r>
              <a:rPr sz="3900" dirty="0" err="1">
                <a:latin typeface="Arial Narrow" panose="020B0606020202030204" pitchFamily="34" charset="0"/>
              </a:rPr>
              <a:t>d</a:t>
            </a:r>
            <a:r>
              <a:rPr sz="2200" dirty="0" err="1">
                <a:latin typeface="Arial Narrow" panose="020B0606020202030204" pitchFamily="34" charset="0"/>
              </a:rPr>
              <a:t>N</a:t>
            </a:r>
            <a:r>
              <a:rPr sz="3900" dirty="0">
                <a:latin typeface="Arial Narrow" panose="020B0606020202030204" pitchFamily="34" charset="0"/>
              </a:rPr>
              <a:t>, P*S, </a:t>
            </a:r>
            <a:r>
              <a:rPr sz="3900" dirty="0" err="1">
                <a:latin typeface="Arial Narrow" panose="020B0606020202030204" pitchFamily="34" charset="0"/>
              </a:rPr>
              <a:t>dN</a:t>
            </a:r>
            <a:r>
              <a:rPr sz="3900" dirty="0">
                <a:latin typeface="Arial Narrow" panose="020B0606020202030204" pitchFamily="34" charset="0"/>
              </a:rPr>
              <a:t>*S) enhance model 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3900" dirty="0">
                <a:latin typeface="Arial Narrow" panose="020B0606020202030204" pitchFamily="34" charset="0"/>
              </a:rPr>
              <a:t>                   </a:t>
            </a:r>
            <a:r>
              <a:rPr sz="3900" dirty="0">
                <a:latin typeface="Arial Narrow" panose="020B0606020202030204" pitchFamily="34" charset="0"/>
              </a:rPr>
              <a:t>(R² = 97.79%).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900" dirty="0">
              <a:latin typeface="Arial Narrow" panose="020B0606020202030204" pitchFamily="34" charset="0"/>
            </a:endParaRPr>
          </a:p>
          <a:p>
            <a:r>
              <a:rPr sz="3900" dirty="0">
                <a:latin typeface="Arial Narrow" panose="020B0606020202030204" pitchFamily="34" charset="0"/>
              </a:rPr>
              <a:t>- Case 3: </a:t>
            </a:r>
            <a:r>
              <a:rPr sz="3900" dirty="0" err="1">
                <a:latin typeface="Arial Narrow" panose="020B0606020202030204" pitchFamily="34" charset="0"/>
              </a:rPr>
              <a:t>d</a:t>
            </a:r>
            <a:r>
              <a:rPr sz="2200" dirty="0" err="1">
                <a:latin typeface="Arial Narrow" panose="020B0606020202030204" pitchFamily="34" charset="0"/>
              </a:rPr>
              <a:t>N</a:t>
            </a:r>
            <a:r>
              <a:rPr sz="3900" dirty="0">
                <a:latin typeface="Arial Narrow" panose="020B0606020202030204" pitchFamily="34" charset="0"/>
              </a:rPr>
              <a:t> remains critical (R² = 91.26%).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900" dirty="0">
              <a:latin typeface="Arial Narrow" panose="020B0606020202030204" pitchFamily="34" charset="0"/>
            </a:endParaRPr>
          </a:p>
          <a:p>
            <a:r>
              <a:rPr sz="3900" dirty="0">
                <a:latin typeface="Arial Narrow" panose="020B0606020202030204" pitchFamily="34" charset="0"/>
              </a:rPr>
              <a:t>- Case 4: </a:t>
            </a:r>
            <a:r>
              <a:rPr sz="3900" dirty="0" err="1">
                <a:latin typeface="Arial Narrow" panose="020B0606020202030204" pitchFamily="34" charset="0"/>
              </a:rPr>
              <a:t>d</a:t>
            </a:r>
            <a:r>
              <a:rPr sz="2200" dirty="0" err="1">
                <a:latin typeface="Arial Narrow" panose="020B0606020202030204" pitchFamily="34" charset="0"/>
              </a:rPr>
              <a:t>N</a:t>
            </a:r>
            <a:r>
              <a:rPr sz="3900" dirty="0">
                <a:latin typeface="Arial Narrow" panose="020B0606020202030204" pitchFamily="34" charset="0"/>
              </a:rPr>
              <a:t>, S, A, and their interactions show significance</a:t>
            </a:r>
            <a:endParaRPr lang="en-IN" sz="39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3900" dirty="0">
                <a:latin typeface="Arial Narrow" panose="020B0606020202030204" pitchFamily="34" charset="0"/>
              </a:rPr>
              <a:t>                  </a:t>
            </a:r>
            <a:r>
              <a:rPr sz="3900" dirty="0">
                <a:latin typeface="Arial Narrow" panose="020B0606020202030204" pitchFamily="34" charset="0"/>
              </a:rPr>
              <a:t> (R² = 85.27%).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AF748-C3BD-8224-6F6A-E23FB0EFD9F1}"/>
              </a:ext>
            </a:extLst>
          </p:cNvPr>
          <p:cNvSpPr txBox="1"/>
          <p:nvPr/>
        </p:nvSpPr>
        <p:spPr>
          <a:xfrm>
            <a:off x="3848100" y="490249"/>
            <a:ext cx="8392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Key Results Overview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38" y="1253614"/>
            <a:ext cx="13698302" cy="6406699"/>
          </a:xfrm>
        </p:spPr>
        <p:txBody>
          <a:bodyPr>
            <a:normAutofit lnSpcReduction="10000"/>
          </a:bodyPr>
          <a:lstStyle/>
          <a:p>
            <a:r>
              <a:rPr sz="4000" dirty="0">
                <a:latin typeface="Arial Narrow" panose="020B0606020202030204" pitchFamily="34" charset="0"/>
              </a:rPr>
              <a:t>Case 5: Minimal impact of P, S, and A alone (R² = 1.71%)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Case 6: Strong model with P, </a:t>
            </a:r>
            <a:r>
              <a:rPr sz="4000" dirty="0" err="1">
                <a:latin typeface="Arial Narrow" panose="020B0606020202030204" pitchFamily="34" charset="0"/>
              </a:rPr>
              <a:t>d</a:t>
            </a:r>
            <a:r>
              <a:rPr sz="2000" dirty="0" err="1">
                <a:latin typeface="Arial Narrow" panose="020B0606020202030204" pitchFamily="34" charset="0"/>
              </a:rPr>
              <a:t>N</a:t>
            </a:r>
            <a:r>
              <a:rPr sz="4000" dirty="0">
                <a:latin typeface="Arial Narrow" panose="020B0606020202030204" pitchFamily="34" charset="0"/>
              </a:rPr>
              <a:t>, and S (R² = 95.68%)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IN" sz="4000" dirty="0">
              <a:latin typeface="Arial Narrow" panose="020B0606020202030204" pitchFamily="34" charset="0"/>
            </a:endParaRPr>
          </a:p>
          <a:p>
            <a:r>
              <a:rPr lang="en-US" sz="4000" dirty="0">
                <a:latin typeface="Arial Narrow" panose="020B0606020202030204" pitchFamily="34" charset="0"/>
              </a:rPr>
              <a:t>Case 7: Strong model with P, </a:t>
            </a:r>
            <a:r>
              <a:rPr lang="en-US" sz="4000" dirty="0" err="1">
                <a:latin typeface="Arial Narrow" panose="020B0606020202030204" pitchFamily="34" charset="0"/>
              </a:rPr>
              <a:t>d</a:t>
            </a:r>
            <a:r>
              <a:rPr lang="en-US" sz="2000" dirty="0" err="1">
                <a:latin typeface="Arial Narrow" panose="020B0606020202030204" pitchFamily="34" charset="0"/>
              </a:rPr>
              <a:t>N</a:t>
            </a:r>
            <a:r>
              <a:rPr lang="en-US" sz="4000" dirty="0">
                <a:latin typeface="Arial Narrow" panose="020B0606020202030204" pitchFamily="34" charset="0"/>
              </a:rPr>
              <a:t>, and P*S interaction (R² = 98.06%)</a:t>
            </a:r>
          </a:p>
          <a:p>
            <a:pPr marL="0" indent="0">
              <a:buNone/>
            </a:pPr>
            <a:r>
              <a:rPr lang="en-US" sz="4000" dirty="0">
                <a:latin typeface="Arial Narrow" panose="020B0606020202030204" pitchFamily="34" charset="0"/>
              </a:rPr>
              <a:t>                </a:t>
            </a:r>
          </a:p>
          <a:p>
            <a:r>
              <a:rPr lang="en-US" sz="4000" dirty="0">
                <a:latin typeface="Arial Narrow" panose="020B0606020202030204" pitchFamily="34" charset="0"/>
              </a:rPr>
              <a:t>Case 8: Strong model with P, </a:t>
            </a:r>
            <a:r>
              <a:rPr lang="en-US" sz="4000" dirty="0" err="1">
                <a:latin typeface="Arial Narrow" panose="020B0606020202030204" pitchFamily="34" charset="0"/>
              </a:rPr>
              <a:t>d</a:t>
            </a:r>
            <a:r>
              <a:rPr lang="en-US" sz="2000" dirty="0" err="1">
                <a:latin typeface="Arial Narrow" panose="020B0606020202030204" pitchFamily="34" charset="0"/>
              </a:rPr>
              <a:t>N</a:t>
            </a:r>
            <a:r>
              <a:rPr lang="en-US" sz="4000" dirty="0">
                <a:latin typeface="Arial Narrow" panose="020B0606020202030204" pitchFamily="34" charset="0"/>
              </a:rPr>
              <a:t>, and A (R² = 95.32%)</a:t>
            </a:r>
          </a:p>
          <a:p>
            <a:pPr marL="0" indent="0">
              <a:buNone/>
            </a:pPr>
            <a:endParaRPr lang="en-US" sz="4000" dirty="0">
              <a:latin typeface="Arial Narrow" panose="020B0606020202030204" pitchFamily="34" charset="0"/>
            </a:endParaRPr>
          </a:p>
          <a:p>
            <a:r>
              <a:rPr lang="en-US" sz="4000" dirty="0">
                <a:latin typeface="Arial Narrow" panose="020B0606020202030204" pitchFamily="34" charset="0"/>
              </a:rPr>
              <a:t>Case 9: Strong model with A (R² = 93.34%)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3840" dirty="0"/>
          </a:p>
          <a:p>
            <a:pPr marL="0" indent="0">
              <a:buNone/>
            </a:pPr>
            <a:endParaRPr sz="384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07A69-CB24-8386-E6B6-3F316DB2C4CD}"/>
              </a:ext>
            </a:extLst>
          </p:cNvPr>
          <p:cNvSpPr txBox="1"/>
          <p:nvPr/>
        </p:nvSpPr>
        <p:spPr>
          <a:xfrm>
            <a:off x="3113315" y="386833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Observations: Case 5 to Case 9</a:t>
            </a:r>
            <a:endParaRPr lang="en-IN" sz="40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A0BE23-284F-4163-9867-AB46E5A00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750989"/>
              </p:ext>
            </p:extLst>
          </p:nvPr>
        </p:nvGraphicFramePr>
        <p:xfrm>
          <a:off x="365760" y="283845"/>
          <a:ext cx="6607277" cy="638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302526-0FE3-B0A1-F6E4-D33B51AC8208}"/>
              </a:ext>
            </a:extLst>
          </p:cNvPr>
          <p:cNvSpPr txBox="1"/>
          <p:nvPr/>
        </p:nvSpPr>
        <p:spPr>
          <a:xfrm>
            <a:off x="95863" y="6807586"/>
            <a:ext cx="7315200" cy="467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2.  Actual MRR v/s MRR predicted as per Case 1</a:t>
            </a:r>
            <a:endParaRPr lang="en-IN" sz="3360" kern="1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CBFD751-CC78-6986-5C2A-FD7D70509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878176"/>
              </p:ext>
            </p:extLst>
          </p:nvPr>
        </p:nvGraphicFramePr>
        <p:xfrm>
          <a:off x="7315200" y="283846"/>
          <a:ext cx="6309360" cy="638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DBE4B5-AC03-E627-211C-8ECC44F76E68}"/>
              </a:ext>
            </a:extLst>
          </p:cNvPr>
          <p:cNvSpPr txBox="1"/>
          <p:nvPr/>
        </p:nvSpPr>
        <p:spPr>
          <a:xfrm>
            <a:off x="6812280" y="6807585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3.  Actual MRR v/s MRR predicted as per Case 2</a:t>
            </a:r>
          </a:p>
        </p:txBody>
      </p:sp>
    </p:spTree>
    <p:extLst>
      <p:ext uri="{BB962C8B-B14F-4D97-AF65-F5344CB8AC3E}">
        <p14:creationId xmlns:p14="http://schemas.microsoft.com/office/powerpoint/2010/main" val="1489627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A7197D-C093-4A95-AF85-52513B4FF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158548"/>
              </p:ext>
            </p:extLst>
          </p:nvPr>
        </p:nvGraphicFramePr>
        <p:xfrm>
          <a:off x="533893" y="506731"/>
          <a:ext cx="6450944" cy="628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7FF918-A33E-860B-EEE1-720CA03E61F6}"/>
              </a:ext>
            </a:extLst>
          </p:cNvPr>
          <p:cNvSpPr txBox="1"/>
          <p:nvPr/>
        </p:nvSpPr>
        <p:spPr>
          <a:xfrm>
            <a:off x="141584" y="7066886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4.  Actual MRR v/s MRR predicted as per Case 3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686B8F-A12E-4F4F-91E1-D03E0D19C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73840"/>
              </p:ext>
            </p:extLst>
          </p:nvPr>
        </p:nvGraphicFramePr>
        <p:xfrm>
          <a:off x="7173616" y="506729"/>
          <a:ext cx="6666271" cy="628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6C3078-BF2C-4D34-8B3D-03729AD65AF3}"/>
              </a:ext>
            </a:extLst>
          </p:cNvPr>
          <p:cNvSpPr txBox="1"/>
          <p:nvPr/>
        </p:nvSpPr>
        <p:spPr>
          <a:xfrm>
            <a:off x="6984837" y="7066886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5.  Actual MRR v/s MRR predicted as per Case 4</a:t>
            </a:r>
          </a:p>
        </p:txBody>
      </p:sp>
    </p:spTree>
    <p:extLst>
      <p:ext uri="{BB962C8B-B14F-4D97-AF65-F5344CB8AC3E}">
        <p14:creationId xmlns:p14="http://schemas.microsoft.com/office/powerpoint/2010/main" val="3790363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B6D3BE-32D9-474E-9D3C-E59B17672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677002"/>
              </p:ext>
            </p:extLst>
          </p:nvPr>
        </p:nvGraphicFramePr>
        <p:xfrm>
          <a:off x="1005841" y="388621"/>
          <a:ext cx="6462743" cy="618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04A65D-44B1-E2EC-B1BA-E5116F9CF0F6}"/>
              </a:ext>
            </a:extLst>
          </p:cNvPr>
          <p:cNvSpPr txBox="1"/>
          <p:nvPr/>
        </p:nvSpPr>
        <p:spPr>
          <a:xfrm>
            <a:off x="473004" y="6907555"/>
            <a:ext cx="7315200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6.  Actual MRR v/s MRR predicted as per Case 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84FCF0-B371-4051-9BDE-16FA8D4CD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290621"/>
              </p:ext>
            </p:extLst>
          </p:nvPr>
        </p:nvGraphicFramePr>
        <p:xfrm>
          <a:off x="7598369" y="388621"/>
          <a:ext cx="6026191" cy="618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F82B20-74DE-7D84-F2CA-315F5F58EC38}"/>
              </a:ext>
            </a:extLst>
          </p:cNvPr>
          <p:cNvSpPr txBox="1"/>
          <p:nvPr/>
        </p:nvSpPr>
        <p:spPr>
          <a:xfrm>
            <a:off x="6953864" y="6907555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7.  Actual MRR v/s MRR predicted as per Case 6</a:t>
            </a:r>
          </a:p>
        </p:txBody>
      </p:sp>
    </p:spTree>
    <p:extLst>
      <p:ext uri="{BB962C8B-B14F-4D97-AF65-F5344CB8AC3E}">
        <p14:creationId xmlns:p14="http://schemas.microsoft.com/office/powerpoint/2010/main" val="36220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E37866-BAC8-459C-99DE-96571C6AA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46964"/>
              </p:ext>
            </p:extLst>
          </p:nvPr>
        </p:nvGraphicFramePr>
        <p:xfrm>
          <a:off x="1005841" y="542927"/>
          <a:ext cx="6385560" cy="634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F2EFAB-EAF8-B4DB-E7F5-80B392E3781F}"/>
              </a:ext>
            </a:extLst>
          </p:cNvPr>
          <p:cNvSpPr txBox="1"/>
          <p:nvPr/>
        </p:nvSpPr>
        <p:spPr>
          <a:xfrm>
            <a:off x="541021" y="7083223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8.  Actual MRR v/s MRR predicted as per Case 7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350098F-513E-4CE6-A5CB-BF93715FD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436740"/>
              </p:ext>
            </p:extLst>
          </p:nvPr>
        </p:nvGraphicFramePr>
        <p:xfrm>
          <a:off x="7584113" y="542927"/>
          <a:ext cx="6385560" cy="6347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088DFB-F167-548C-81E4-D843FAF0B0D5}"/>
              </a:ext>
            </a:extLst>
          </p:cNvPr>
          <p:cNvSpPr txBox="1"/>
          <p:nvPr/>
        </p:nvSpPr>
        <p:spPr>
          <a:xfrm>
            <a:off x="7119293" y="7090731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9.  Actual MRR v/s MRR predicted as per Case 8</a:t>
            </a:r>
          </a:p>
        </p:txBody>
      </p:sp>
    </p:spTree>
    <p:extLst>
      <p:ext uri="{BB962C8B-B14F-4D97-AF65-F5344CB8AC3E}">
        <p14:creationId xmlns:p14="http://schemas.microsoft.com/office/powerpoint/2010/main" val="1205522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906619-60FD-43CA-8274-C51CBA436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638733"/>
              </p:ext>
            </p:extLst>
          </p:nvPr>
        </p:nvGraphicFramePr>
        <p:xfrm>
          <a:off x="2265354" y="684326"/>
          <a:ext cx="9934513" cy="5722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63302-0E92-F56F-D4B5-720B4CC5E2C8}"/>
              </a:ext>
            </a:extLst>
          </p:cNvPr>
          <p:cNvSpPr txBox="1"/>
          <p:nvPr/>
        </p:nvSpPr>
        <p:spPr>
          <a:xfrm>
            <a:off x="4164944" y="6536216"/>
            <a:ext cx="731520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kern="1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10.  Actual MRR v/s MRR predicted as per Case 9</a:t>
            </a:r>
          </a:p>
        </p:txBody>
      </p:sp>
    </p:spTree>
    <p:extLst>
      <p:ext uri="{BB962C8B-B14F-4D97-AF65-F5344CB8AC3E}">
        <p14:creationId xmlns:p14="http://schemas.microsoft.com/office/powerpoint/2010/main" val="3255875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              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906" y="1613807"/>
            <a:ext cx="13521322" cy="5726184"/>
          </a:xfrm>
        </p:spPr>
        <p:txBody>
          <a:bodyPr>
            <a:normAutofit/>
          </a:bodyPr>
          <a:lstStyle/>
          <a:p>
            <a:r>
              <a:rPr sz="4000" dirty="0">
                <a:latin typeface="Arial Narrow" panose="020B0606020202030204" pitchFamily="34" charset="0"/>
              </a:rPr>
              <a:t>- </a:t>
            </a:r>
            <a:r>
              <a:rPr sz="4000" dirty="0" err="1">
                <a:latin typeface="Arial Narrow" panose="020B0606020202030204" pitchFamily="34" charset="0"/>
              </a:rPr>
              <a:t>d</a:t>
            </a:r>
            <a:r>
              <a:rPr sz="1800" dirty="0" err="1">
                <a:latin typeface="Arial Narrow" panose="020B0606020202030204" pitchFamily="34" charset="0"/>
              </a:rPr>
              <a:t>N</a:t>
            </a:r>
            <a:r>
              <a:rPr sz="4000" dirty="0">
                <a:latin typeface="Arial Narrow" panose="020B0606020202030204" pitchFamily="34" charset="0"/>
              </a:rPr>
              <a:t> and P consistently emerge as critical factors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IN"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Interactions between factors (e.g., P*</a:t>
            </a:r>
            <a:r>
              <a:rPr sz="4000" dirty="0" err="1">
                <a:latin typeface="Arial Narrow" panose="020B0606020202030204" pitchFamily="34" charset="0"/>
              </a:rPr>
              <a:t>d</a:t>
            </a:r>
            <a:r>
              <a:rPr sz="1800" dirty="0" err="1">
                <a:latin typeface="Arial Narrow" panose="020B0606020202030204" pitchFamily="34" charset="0"/>
              </a:rPr>
              <a:t>N</a:t>
            </a:r>
            <a:r>
              <a:rPr sz="4000" dirty="0">
                <a:latin typeface="Arial Narrow" panose="020B0606020202030204" pitchFamily="34" charset="0"/>
              </a:rPr>
              <a:t>, S*A) play significant roles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Regression analysis validates the importance of optimizing these factors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Insights support efficient and precise AJM process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F2438-570D-DDCE-73BE-270A4C5974D0}"/>
              </a:ext>
            </a:extLst>
          </p:cNvPr>
          <p:cNvSpPr txBox="1"/>
          <p:nvPr/>
        </p:nvSpPr>
        <p:spPr>
          <a:xfrm>
            <a:off x="5409656" y="611713"/>
            <a:ext cx="8420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Conclusion 2: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rgbClr val="CC0099"/>
                </a:solidFill>
                <a:latin typeface="Arial Narrow" panose="020B0606020202030204" pitchFamily="34" charset="0"/>
              </a:rPr>
              <a:t>Final </a:t>
            </a:r>
            <a:r>
              <a:rPr sz="5400" dirty="0">
                <a:solidFill>
                  <a:srgbClr val="CC0099"/>
                </a:solidFill>
                <a:latin typeface="Arial Narrow" panose="020B0606020202030204" pitchFamily="34" charset="0"/>
              </a:rPr>
              <a:t>Conclusion: Sustainable Use of </a:t>
            </a:r>
            <a:r>
              <a:rPr sz="5400" dirty="0" err="1">
                <a:solidFill>
                  <a:srgbClr val="CC0099"/>
                </a:solidFill>
                <a:latin typeface="Arial Narrow" panose="020B0606020202030204" pitchFamily="34" charset="0"/>
              </a:rPr>
              <a:t>Goan</a:t>
            </a:r>
            <a:r>
              <a:rPr sz="5400" dirty="0">
                <a:solidFill>
                  <a:srgbClr val="CC0099"/>
                </a:solidFill>
                <a:latin typeface="Arial Narrow" panose="020B0606020202030204" pitchFamily="34" charset="0"/>
              </a:rPr>
              <a:t> Seashore Sand in AJM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2890" y="4322446"/>
            <a:ext cx="12542028" cy="1986914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rgbClr val="7030A0"/>
                </a:solidFill>
                <a:latin typeface="Arial Narrow" panose="020B0606020202030204" pitchFamily="34" charset="0"/>
              </a:rPr>
              <a:t>Exploring the Potential of Eco-Friendly Abrasives in Industrial Machining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     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30" y="1358417"/>
            <a:ext cx="13737770" cy="6163611"/>
          </a:xfrm>
        </p:spPr>
        <p:txBody>
          <a:bodyPr>
            <a:noAutofit/>
          </a:bodyPr>
          <a:lstStyle/>
          <a:p>
            <a:r>
              <a:rPr sz="4000" dirty="0">
                <a:latin typeface="Arial Narrow" panose="020B0606020202030204" pitchFamily="34" charset="0"/>
              </a:rPr>
              <a:t>- Demonstrated </a:t>
            </a:r>
            <a:r>
              <a:rPr sz="4000" dirty="0" err="1">
                <a:latin typeface="Arial Narrow" panose="020B0606020202030204" pitchFamily="34" charset="0"/>
              </a:rPr>
              <a:t>Goan</a:t>
            </a:r>
            <a:r>
              <a:rPr sz="4000" dirty="0">
                <a:latin typeface="Arial Narrow" panose="020B0606020202030204" pitchFamily="34" charset="0"/>
              </a:rPr>
              <a:t> seashore sand as a cost-effective abrasive.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Optimal parameters: 3 mm nozzle diameter, 8 bar pressure, 470 g/min flow rate.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High predictive accuracy from regression models.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Reduced kerf taper</a:t>
            </a:r>
            <a:r>
              <a:rPr lang="en-IN" sz="4000" dirty="0">
                <a:latin typeface="Arial Narrow" panose="020B0606020202030204" pitchFamily="34" charset="0"/>
              </a:rPr>
              <a:t> in some trials</a:t>
            </a:r>
            <a:r>
              <a:rPr sz="4000" dirty="0">
                <a:latin typeface="Arial Narrow" panose="020B0606020202030204" pitchFamily="34" charset="0"/>
              </a:rPr>
              <a:t>, efficient nozzle wear management.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4D3DA-2287-B7AD-A0E9-D3D70B3339BF}"/>
              </a:ext>
            </a:extLst>
          </p:cNvPr>
          <p:cNvSpPr txBox="1"/>
          <p:nvPr/>
        </p:nvSpPr>
        <p:spPr>
          <a:xfrm>
            <a:off x="5192357" y="432523"/>
            <a:ext cx="83730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Key Findings</a:t>
            </a:r>
            <a:endParaRPr lang="en-IN" sz="4400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4236" y="589978"/>
            <a:ext cx="13042821" cy="93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Innovative Approach: Seashore Sand as Abrasive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89" y="175849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1044" y="1806540"/>
            <a:ext cx="34779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Seashore Sand Properties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326271" y="2504887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Unconventional abrasive material with varied particle shapes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26271" y="4273102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Cost-effective alternative to traditional abrasives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48322" y="5798692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Environmentally sustainable option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443776" y="171339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958006" y="1783259"/>
            <a:ext cx="34553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Particle</a:t>
            </a: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Analysis Insights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5727263" y="2504887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Diverse particle shapes analyzed using equivalent spherical diameter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727263" y="4273103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Enhanced understanding of abrasive characteristics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727263" y="583168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Improved accuracy in material calculations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96928" y="171339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63782" y="17381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Process Benefits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95345" y="248921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Enhanced versatility in AJM applications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23251" y="4247745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Significant reduction in operational costs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65947" y="5765640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Improved process optimization potential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35577"/>
            <a:ext cx="12618720" cy="6038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dirty="0"/>
              <a:t>- </a:t>
            </a:r>
            <a:r>
              <a:rPr sz="4000" dirty="0">
                <a:latin typeface="Arial Narrow" panose="020B0606020202030204" pitchFamily="34" charset="0"/>
              </a:rPr>
              <a:t>Cost-efficient alternative to conventional abrasives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</a:pPr>
            <a:r>
              <a:rPr sz="4000" dirty="0">
                <a:latin typeface="Arial Narrow" panose="020B0606020202030204" pitchFamily="34" charset="0"/>
              </a:rPr>
              <a:t>- Reduces operational costs while maintaining efficiency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</a:pPr>
            <a:r>
              <a:rPr sz="4000" dirty="0">
                <a:latin typeface="Arial Narrow" panose="020B0606020202030204" pitchFamily="34" charset="0"/>
              </a:rPr>
              <a:t>- Aligns with global sustainability goals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</a:pPr>
            <a:r>
              <a:rPr sz="4000" dirty="0">
                <a:latin typeface="Arial Narrow" panose="020B0606020202030204" pitchFamily="34" charset="0"/>
              </a:rPr>
              <a:t>- Beneficial for SMEs in coastal regions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</a:pPr>
            <a:r>
              <a:rPr sz="4000" dirty="0">
                <a:latin typeface="Arial Narrow" panose="020B0606020202030204" pitchFamily="34" charset="0"/>
              </a:rPr>
              <a:t>- Supports local economies by utilizing natural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D0EB3-518F-0DD3-FF00-B157538F0C1C}"/>
              </a:ext>
            </a:extLst>
          </p:cNvPr>
          <p:cNvSpPr txBox="1"/>
          <p:nvPr/>
        </p:nvSpPr>
        <p:spPr>
          <a:xfrm>
            <a:off x="2987584" y="697468"/>
            <a:ext cx="83743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Industrial Applications</a:t>
            </a:r>
            <a:endParaRPr lang="en-IN" sz="4400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040" y="1306707"/>
            <a:ext cx="12862560" cy="5616186"/>
          </a:xfrm>
        </p:spPr>
        <p:txBody>
          <a:bodyPr>
            <a:noAutofit/>
          </a:bodyPr>
          <a:lstStyle/>
          <a:p>
            <a:r>
              <a:rPr sz="3840" dirty="0"/>
              <a:t>- </a:t>
            </a:r>
            <a:r>
              <a:rPr lang="en-US" sz="4000" dirty="0">
                <a:latin typeface="Arial Narrow" panose="020B0606020202030204" pitchFamily="34" charset="0"/>
              </a:rPr>
              <a:t>Explore alternatives like mining ore and river sand</a:t>
            </a:r>
          </a:p>
          <a:p>
            <a:pPr marL="0" indent="0">
              <a:buNone/>
            </a:pPr>
            <a:endParaRPr lang="en-US" sz="4000" dirty="0">
              <a:latin typeface="Arial Narrow" panose="020B0606020202030204" pitchFamily="34" charset="0"/>
            </a:endParaRPr>
          </a:p>
          <a:p>
            <a:r>
              <a:rPr lang="en-US" sz="4000" dirty="0">
                <a:latin typeface="Arial Narrow" panose="020B0606020202030204" pitchFamily="34" charset="0"/>
              </a:rPr>
              <a:t>- Study long-term nozzle wear and environmental impacts</a:t>
            </a:r>
          </a:p>
          <a:p>
            <a:pPr marL="0" indent="0">
              <a:buNone/>
            </a:pPr>
            <a:endParaRPr lang="en-US" sz="4000" dirty="0">
              <a:latin typeface="Arial Narrow" panose="020B0606020202030204" pitchFamily="34" charset="0"/>
            </a:endParaRPr>
          </a:p>
          <a:p>
            <a:r>
              <a:rPr lang="en-US" sz="4000" dirty="0">
                <a:latin typeface="Arial Narrow" panose="020B0606020202030204" pitchFamily="34" charset="0"/>
              </a:rPr>
              <a:t>- Apply advanced optimization techniques (e.g., machine learning)</a:t>
            </a:r>
          </a:p>
          <a:p>
            <a:pPr marL="0" indent="0">
              <a:buNone/>
            </a:pPr>
            <a:endParaRPr lang="en-US" sz="4000" dirty="0">
              <a:latin typeface="Arial Narrow" panose="020B0606020202030204" pitchFamily="34" charset="0"/>
            </a:endParaRPr>
          </a:p>
          <a:p>
            <a:r>
              <a:rPr lang="en-US" sz="4000" dirty="0">
                <a:latin typeface="Arial Narrow" panose="020B0606020202030204" pitchFamily="34" charset="0"/>
              </a:rPr>
              <a:t>- Refine predictive models for MRR, kerf taper, and nozzle wear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BE535-3B86-ADBC-EA3B-B5F7C19C682F}"/>
              </a:ext>
            </a:extLst>
          </p:cNvPr>
          <p:cNvSpPr txBox="1"/>
          <p:nvPr/>
        </p:nvSpPr>
        <p:spPr>
          <a:xfrm>
            <a:off x="4151812" y="336281"/>
            <a:ext cx="84353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Future Directions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318014"/>
            <a:ext cx="13014960" cy="6194323"/>
          </a:xfrm>
        </p:spPr>
        <p:txBody>
          <a:bodyPr>
            <a:normAutofit/>
          </a:bodyPr>
          <a:lstStyle/>
          <a:p>
            <a:r>
              <a:rPr dirty="0"/>
              <a:t>- </a:t>
            </a:r>
            <a:r>
              <a:rPr sz="4000" dirty="0">
                <a:latin typeface="Arial Narrow" panose="020B0606020202030204" pitchFamily="34" charset="0"/>
              </a:rPr>
              <a:t>Promotes sustainable and cost-effective machining solutions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Demonstrates technical feasibility of seashore sand in AJM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Encourages exploration of eco-friendly manufacturing alternatives</a:t>
            </a:r>
            <a:endParaRPr lang="en-IN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sz="4000" dirty="0">
              <a:latin typeface="Arial Narrow" panose="020B0606020202030204" pitchFamily="34" charset="0"/>
            </a:endParaRPr>
          </a:p>
          <a:p>
            <a:r>
              <a:rPr sz="4000" dirty="0">
                <a:latin typeface="Arial Narrow" panose="020B0606020202030204" pitchFamily="34" charset="0"/>
              </a:rPr>
              <a:t>- Sets a foundation for future research and industrial adoption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7BBE3-8C5A-B20E-E5A2-0F7570E494E2}"/>
              </a:ext>
            </a:extLst>
          </p:cNvPr>
          <p:cNvSpPr txBox="1"/>
          <p:nvPr/>
        </p:nvSpPr>
        <p:spPr>
          <a:xfrm>
            <a:off x="5327468" y="343028"/>
            <a:ext cx="8046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Outcomes: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CC0099"/>
                </a:solidFill>
                <a:latin typeface="Arial Narrow" panose="020B0606020202030204" pitchFamily="34" charset="0"/>
              </a:rPr>
              <a:t>3.</a:t>
            </a:r>
            <a:r>
              <a:rPr lang="en-US" sz="6000" u="sng" dirty="0">
                <a:solidFill>
                  <a:srgbClr val="CC0099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Reduction of Kerf Taper in Abrasive Jet Machining of Mild Steel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3600" u="sng" dirty="0">
                <a:solidFill>
                  <a:srgbClr val="7030A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Exploring Stand-off Distance Reduction and Impingement Time Optimization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IN" dirty="0"/>
          </a:p>
          <a:p>
            <a:pPr marL="914400" lvl="2" indent="0">
              <a:buNone/>
            </a:pPr>
            <a:r>
              <a:rPr lang="en-US" sz="4000" dirty="0"/>
              <a:t>							</a:t>
            </a:r>
          </a:p>
          <a:p>
            <a:pPr marL="914400" lvl="2" indent="0">
              <a:buNone/>
            </a:pPr>
            <a:r>
              <a:rPr lang="en-US" sz="4000" dirty="0"/>
              <a:t>                      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E3847-E964-9BD1-E820-6F8DE8355C2B}"/>
              </a:ext>
            </a:extLst>
          </p:cNvPr>
          <p:cNvSpPr txBox="1"/>
          <p:nvPr/>
        </p:nvSpPr>
        <p:spPr>
          <a:xfrm>
            <a:off x="816863" y="902208"/>
            <a:ext cx="13171279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Arial Narrow" panose="020B0606020202030204" pitchFamily="34" charset="0"/>
              </a:rPr>
              <a:t>Problem Statement:</a:t>
            </a:r>
          </a:p>
          <a:p>
            <a:pPr marL="914400" lvl="2" indent="0">
              <a:buNone/>
            </a:pPr>
            <a:endParaRPr lang="en-US" sz="4000" dirty="0"/>
          </a:p>
          <a:p>
            <a:pPr marL="914400" lvl="2" indent="0">
              <a:buNone/>
            </a:pPr>
            <a:r>
              <a:rPr lang="en-US" sz="3200" dirty="0"/>
              <a:t> • </a:t>
            </a:r>
            <a:r>
              <a:rPr lang="en-US" sz="4000" dirty="0">
                <a:latin typeface="Arial Narrow" panose="020B0606020202030204" pitchFamily="34" charset="0"/>
              </a:rPr>
              <a:t>Kerf taper significantly impacts dimensional accuracy in AJM</a:t>
            </a:r>
          </a:p>
          <a:p>
            <a:pPr marL="914400" lvl="2" indent="0">
              <a:buNone/>
            </a:pPr>
            <a:endParaRPr lang="en-US" sz="4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sz="3200" dirty="0"/>
              <a:t>           • </a:t>
            </a:r>
            <a:r>
              <a:rPr lang="en-US" sz="4000" dirty="0">
                <a:latin typeface="Arial Narrow" panose="020B0606020202030204" pitchFamily="34" charset="0"/>
              </a:rPr>
              <a:t>Caused by abrasive jet divergence, leading to discrepancies            </a:t>
            </a:r>
          </a:p>
          <a:p>
            <a:pPr marL="0" indent="0">
              <a:buNone/>
            </a:pPr>
            <a:r>
              <a:rPr lang="en-US" sz="4000" dirty="0">
                <a:latin typeface="Arial Narrow" panose="020B0606020202030204" pitchFamily="34" charset="0"/>
              </a:rPr>
              <a:t>           between upper and lower hole diameters in worksurface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       • </a:t>
            </a:r>
            <a:r>
              <a:rPr lang="en-US" sz="4000" dirty="0">
                <a:latin typeface="Arial Narrow" panose="020B0606020202030204" pitchFamily="34" charset="0"/>
              </a:rPr>
              <a:t>This limits precision in machining delicate and hard-to-machine</a:t>
            </a:r>
          </a:p>
          <a:p>
            <a:pPr marL="0" indent="0">
              <a:buNone/>
            </a:pPr>
            <a:r>
              <a:rPr lang="en-US" sz="4000" dirty="0">
                <a:latin typeface="Arial Narrow" panose="020B0606020202030204" pitchFamily="34" charset="0"/>
              </a:rPr>
              <a:t>            materials.  </a:t>
            </a:r>
            <a:r>
              <a:rPr lang="en-US" sz="3200" dirty="0"/>
              <a:t>                                                                              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6000" dirty="0"/>
              <a:t>                                                                                                                                        </a:t>
            </a:r>
            <a:endParaRPr lang="en-US" sz="1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61A0E-21F7-AF94-DEF6-F6086AFCF951}"/>
              </a:ext>
            </a:extLst>
          </p:cNvPr>
          <p:cNvSpPr txBox="1"/>
          <p:nvPr/>
        </p:nvSpPr>
        <p:spPr>
          <a:xfrm>
            <a:off x="76200" y="764770"/>
            <a:ext cx="1438002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       Research Focus and Scope</a:t>
            </a:r>
          </a:p>
          <a:p>
            <a:endParaRPr lang="en-IN" dirty="0"/>
          </a:p>
          <a:p>
            <a:r>
              <a:rPr lang="en-IN" dirty="0"/>
              <a:t>                </a:t>
            </a:r>
            <a:r>
              <a:rPr lang="en-IN" sz="3600" b="1" dirty="0">
                <a:solidFill>
                  <a:srgbClr val="7030A0"/>
                </a:solidFill>
                <a:latin typeface="Arial Narrow" panose="020B0606020202030204" pitchFamily="34" charset="0"/>
              </a:rPr>
              <a:t>• Research Focus:</a:t>
            </a:r>
          </a:p>
          <a:p>
            <a:r>
              <a:rPr lang="en-IN" dirty="0"/>
              <a:t>                </a:t>
            </a:r>
            <a:r>
              <a:rPr lang="en-IN" sz="2800" dirty="0"/>
              <a:t>- </a:t>
            </a:r>
            <a:r>
              <a:rPr lang="en-IN" sz="3600" dirty="0">
                <a:latin typeface="Arial Narrow" panose="020B0606020202030204" pitchFamily="34" charset="0"/>
              </a:rPr>
              <a:t>Minimize kerf taper while maintaining acceptable MRR</a:t>
            </a:r>
          </a:p>
          <a:p>
            <a:endParaRPr lang="en-IN" dirty="0"/>
          </a:p>
          <a:p>
            <a:r>
              <a:rPr lang="en-IN" sz="3200" dirty="0"/>
              <a:t>         • </a:t>
            </a:r>
            <a:r>
              <a:rPr lang="en-IN" sz="3600" b="1" dirty="0">
                <a:solidFill>
                  <a:srgbClr val="7030A0"/>
                </a:solidFill>
                <a:latin typeface="Arial Narrow" panose="020B0606020202030204" pitchFamily="34" charset="0"/>
              </a:rPr>
              <a:t>Research Scope:</a:t>
            </a:r>
          </a:p>
          <a:p>
            <a:r>
              <a:rPr lang="en-IN" dirty="0"/>
              <a:t>                 </a:t>
            </a:r>
            <a:r>
              <a:rPr lang="en-IN" sz="3600" b="1" dirty="0">
                <a:latin typeface="Arial Narrow" panose="020B0606020202030204" pitchFamily="34" charset="0"/>
              </a:rPr>
              <a:t>- </a:t>
            </a:r>
            <a:r>
              <a:rPr lang="en-IN" sz="3600" dirty="0">
                <a:latin typeface="Arial Narrow" panose="020B0606020202030204" pitchFamily="34" charset="0"/>
              </a:rPr>
              <a:t>Investigates dynamic parameter adjustments, specifically progressive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         reduction  of </a:t>
            </a:r>
            <a:r>
              <a:rPr lang="en-IN" sz="3600" dirty="0" err="1">
                <a:latin typeface="Arial Narrow" panose="020B0606020202030204" pitchFamily="34" charset="0"/>
              </a:rPr>
              <a:t>SoD</a:t>
            </a:r>
            <a:r>
              <a:rPr lang="en-IN" sz="3600" dirty="0">
                <a:latin typeface="Arial Narrow" panose="020B0606020202030204" pitchFamily="34" charset="0"/>
              </a:rPr>
              <a:t> and optimized impingement time.</a:t>
            </a:r>
          </a:p>
          <a:p>
            <a:endParaRPr lang="en-IN" sz="3600" dirty="0">
              <a:latin typeface="Arial Narrow" panose="020B0606020202030204" pitchFamily="34" charset="0"/>
            </a:endParaRPr>
          </a:p>
          <a:p>
            <a:r>
              <a:rPr lang="en-IN" sz="3600" dirty="0">
                <a:latin typeface="Arial Narrow" panose="020B0606020202030204" pitchFamily="34" charset="0"/>
              </a:rPr>
              <a:t>         - Uses Taguchi's L27 orthogonal array for systematic analysis.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r>
              <a:rPr lang="en-US" sz="4000" dirty="0"/>
              <a:t>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DED81-0A37-5D88-E42D-7BEBFF2526AE}"/>
              </a:ext>
            </a:extLst>
          </p:cNvPr>
          <p:cNvSpPr txBox="1"/>
          <p:nvPr/>
        </p:nvSpPr>
        <p:spPr>
          <a:xfrm>
            <a:off x="853440" y="859226"/>
            <a:ext cx="134599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    Research Gap to Be Bridged:</a:t>
            </a:r>
          </a:p>
          <a:p>
            <a:endParaRPr lang="en-US" dirty="0"/>
          </a:p>
          <a:p>
            <a:r>
              <a:rPr lang="en-US" dirty="0"/>
              <a:t>          </a:t>
            </a:r>
            <a:r>
              <a:rPr lang="en-US" sz="3600" dirty="0">
                <a:latin typeface="Arial Narrow" panose="020B0606020202030204" pitchFamily="34" charset="0"/>
              </a:rPr>
              <a:t>• Traditional optimization methods focus on static machining parameters</a:t>
            </a:r>
          </a:p>
          <a:p>
            <a:endParaRPr lang="en-US" sz="3200" dirty="0"/>
          </a:p>
          <a:p>
            <a:r>
              <a:rPr lang="en-US" sz="3200" dirty="0"/>
              <a:t>      • </a:t>
            </a:r>
            <a:r>
              <a:rPr lang="en-US" sz="3600" dirty="0">
                <a:latin typeface="Arial Narrow" panose="020B0606020202030204" pitchFamily="34" charset="0"/>
              </a:rPr>
              <a:t>Dynamic adjustments to parameters during machining is not fully explored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      • </a:t>
            </a:r>
            <a:r>
              <a:rPr lang="en-US" sz="3600" dirty="0">
                <a:latin typeface="Arial Narrow" panose="020B0606020202030204" pitchFamily="34" charset="0"/>
              </a:rPr>
              <a:t>This study bridges the gap by introducing dynamic </a:t>
            </a:r>
            <a:r>
              <a:rPr lang="en-US" sz="3600" dirty="0" err="1">
                <a:latin typeface="Arial Narrow" panose="020B0606020202030204" pitchFamily="34" charset="0"/>
              </a:rPr>
              <a:t>SoD</a:t>
            </a:r>
            <a:r>
              <a:rPr lang="en-US" sz="3600" dirty="0">
                <a:latin typeface="Arial Narrow" panose="020B0606020202030204" pitchFamily="34" charset="0"/>
              </a:rPr>
              <a:t> adjustments to 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         improve jet focus and control over kerf taper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239" y="1050335"/>
            <a:ext cx="11784875" cy="6501089"/>
          </a:xfrm>
        </p:spPr>
        <p:txBody>
          <a:bodyPr>
            <a:normAutofit fontScale="77500" lnSpcReduction="20000"/>
          </a:bodyPr>
          <a:lstStyle/>
          <a:p>
            <a:r>
              <a:rPr sz="4600" dirty="0">
                <a:solidFill>
                  <a:srgbClr val="7030A0"/>
                </a:solidFill>
                <a:latin typeface="Arial Narrow" panose="020B0606020202030204" pitchFamily="34" charset="0"/>
              </a:rPr>
              <a:t>• Suresh R. et al. (2020):</a:t>
            </a:r>
          </a:p>
          <a:p>
            <a:r>
              <a:rPr dirty="0"/>
              <a:t>  - </a:t>
            </a:r>
            <a:r>
              <a:rPr sz="3600" dirty="0">
                <a:latin typeface="Arial Narrow" panose="020B0606020202030204" pitchFamily="34" charset="0"/>
              </a:rPr>
              <a:t>Explored micro-hole drilling in glass and GFRP using AJM</a:t>
            </a:r>
          </a:p>
          <a:p>
            <a:r>
              <a:rPr sz="3600" dirty="0">
                <a:latin typeface="Arial Narrow" panose="020B0606020202030204" pitchFamily="34" charset="0"/>
              </a:rPr>
              <a:t>  - Highlighted inverse relationship between pressure and kerf taper</a:t>
            </a:r>
          </a:p>
          <a:p>
            <a:endParaRPr dirty="0"/>
          </a:p>
          <a:p>
            <a:r>
              <a:rPr sz="4600" dirty="0">
                <a:solidFill>
                  <a:srgbClr val="7030A0"/>
                </a:solidFill>
                <a:latin typeface="Arial Narrow" panose="020B0606020202030204" pitchFamily="34" charset="0"/>
              </a:rPr>
              <a:t>• Abhishek K. et al. (2018):</a:t>
            </a:r>
          </a:p>
          <a:p>
            <a:r>
              <a:rPr sz="3600" dirty="0">
                <a:latin typeface="Arial Narrow" panose="020B0606020202030204" pitchFamily="34" charset="0"/>
              </a:rPr>
              <a:t>  - Introduced dynamic NSD adjustment, reducing kerf taper from 14.3° </a:t>
            </a:r>
            <a:r>
              <a:rPr lang="en-IN" sz="3600" dirty="0">
                <a:latin typeface="Arial Narrow" panose="020B0606020202030204" pitchFamily="34" charset="0"/>
              </a:rPr>
              <a:t> </a:t>
            </a:r>
            <a:r>
              <a:rPr sz="3600" dirty="0">
                <a:latin typeface="Arial Narrow" panose="020B0606020202030204" pitchFamily="34" charset="0"/>
              </a:rPr>
              <a:t>to 6.28°</a:t>
            </a:r>
          </a:p>
          <a:p>
            <a:endParaRPr dirty="0"/>
          </a:p>
          <a:p>
            <a:r>
              <a:rPr sz="4600" dirty="0">
                <a:solidFill>
                  <a:srgbClr val="7030A0"/>
                </a:solidFill>
                <a:latin typeface="Arial Narrow" panose="020B0606020202030204" pitchFamily="34" charset="0"/>
              </a:rPr>
              <a:t>• Srikanth and Rao (2020):</a:t>
            </a:r>
          </a:p>
          <a:p>
            <a:r>
              <a:rPr dirty="0"/>
              <a:t>  - </a:t>
            </a:r>
            <a:r>
              <a:rPr sz="3600" dirty="0">
                <a:latin typeface="Arial Narrow" panose="020B0606020202030204" pitchFamily="34" charset="0"/>
              </a:rPr>
              <a:t>Applied Taguchi and RSM for ceramics machining</a:t>
            </a:r>
          </a:p>
          <a:p>
            <a:r>
              <a:rPr sz="3600" dirty="0">
                <a:latin typeface="Arial Narrow" panose="020B0606020202030204" pitchFamily="34" charset="0"/>
              </a:rPr>
              <a:t>  - Found that optimized AFR and pressure minimized kerf taper</a:t>
            </a:r>
          </a:p>
          <a:p>
            <a:endParaRPr dirty="0"/>
          </a:p>
          <a:p>
            <a:r>
              <a:rPr sz="4600" dirty="0">
                <a:solidFill>
                  <a:srgbClr val="7030A0"/>
                </a:solidFill>
                <a:latin typeface="Arial Narrow" panose="020B0606020202030204" pitchFamily="34" charset="0"/>
              </a:rPr>
              <a:t>• Satish Kumar et al. (2021):</a:t>
            </a:r>
          </a:p>
          <a:p>
            <a:r>
              <a:rPr dirty="0"/>
              <a:t>  - </a:t>
            </a:r>
            <a:r>
              <a:rPr sz="3600" dirty="0">
                <a:latin typeface="Arial Narrow" panose="020B0606020202030204" pitchFamily="34" charset="0"/>
              </a:rPr>
              <a:t>Studied Magnesium Alloy and GFRP using </a:t>
            </a:r>
            <a:r>
              <a:rPr sz="3600" dirty="0" err="1">
                <a:latin typeface="Arial Narrow" panose="020B0606020202030204" pitchFamily="34" charset="0"/>
              </a:rPr>
              <a:t>SiC</a:t>
            </a:r>
            <a:r>
              <a:rPr sz="3600" dirty="0">
                <a:latin typeface="Arial Narrow" panose="020B0606020202030204" pitchFamily="34" charset="0"/>
              </a:rPr>
              <a:t> abrasives</a:t>
            </a:r>
          </a:p>
          <a:p>
            <a:r>
              <a:rPr sz="3600" dirty="0">
                <a:latin typeface="Arial Narrow" panose="020B0606020202030204" pitchFamily="34" charset="0"/>
              </a:rPr>
              <a:t>  - Achieved reduced kerf taper with lower </a:t>
            </a:r>
            <a:r>
              <a:rPr sz="3600" dirty="0" err="1">
                <a:latin typeface="Arial Narrow" panose="020B0606020202030204" pitchFamily="34" charset="0"/>
              </a:rPr>
              <a:t>SoD</a:t>
            </a:r>
            <a:r>
              <a:rPr sz="3600" dirty="0">
                <a:latin typeface="Arial Narrow" panose="020B0606020202030204" pitchFamily="34" charset="0"/>
              </a:rPr>
              <a:t> and higher air pressure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EC42B-7118-7254-F795-35F1659A78C6}"/>
              </a:ext>
            </a:extLst>
          </p:cNvPr>
          <p:cNvSpPr txBox="1"/>
          <p:nvPr/>
        </p:nvSpPr>
        <p:spPr>
          <a:xfrm>
            <a:off x="2612173" y="205623"/>
            <a:ext cx="8391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C0099"/>
                </a:solidFill>
                <a:latin typeface="Arial Narrow" panose="020B0606020202030204" pitchFamily="34" charset="0"/>
              </a:rPr>
              <a:t>Literature Survey: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0352" y="706518"/>
            <a:ext cx="11567161" cy="7229167"/>
          </a:xfrm>
        </p:spPr>
        <p:txBody>
          <a:bodyPr>
            <a:normAutofit fontScale="70000" lnSpcReduction="20000"/>
          </a:bodyPr>
          <a:lstStyle/>
          <a:p>
            <a:r>
              <a:rPr sz="41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Pawar et al. (2015):</a:t>
            </a:r>
          </a:p>
          <a:p>
            <a:r>
              <a:rPr dirty="0"/>
              <a:t>  - </a:t>
            </a:r>
            <a:r>
              <a:rPr sz="4000" dirty="0">
                <a:latin typeface="Arial Narrow" panose="020B0606020202030204" pitchFamily="34" charset="0"/>
              </a:rPr>
              <a:t>Validated sea sand as an effective, cost-efficient abrasive for glass machining.</a:t>
            </a:r>
          </a:p>
          <a:p>
            <a:r>
              <a:rPr sz="4000" dirty="0">
                <a:latin typeface="Arial Narrow" panose="020B0606020202030204" pitchFamily="34" charset="0"/>
              </a:rPr>
              <a:t>  - Reduced kerf taper with higher air pressure and lower </a:t>
            </a:r>
            <a:r>
              <a:rPr sz="4000" dirty="0" err="1">
                <a:latin typeface="Arial Narrow" panose="020B0606020202030204" pitchFamily="34" charset="0"/>
              </a:rPr>
              <a:t>SoD</a:t>
            </a:r>
            <a:endParaRPr sz="4000" dirty="0">
              <a:latin typeface="Arial Narrow" panose="020B0606020202030204" pitchFamily="34" charset="0"/>
            </a:endParaRPr>
          </a:p>
          <a:p>
            <a:endParaRPr sz="4000" dirty="0">
              <a:latin typeface="Arial Narrow" panose="020B0606020202030204" pitchFamily="34" charset="0"/>
            </a:endParaRPr>
          </a:p>
          <a:p>
            <a:r>
              <a:rPr sz="46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Prasad et al. (2021):</a:t>
            </a:r>
          </a:p>
          <a:p>
            <a:r>
              <a:rPr dirty="0"/>
              <a:t>  - </a:t>
            </a:r>
            <a:r>
              <a:rPr sz="4000" dirty="0">
                <a:latin typeface="Arial Narrow" panose="020B0606020202030204" pitchFamily="34" charset="0"/>
              </a:rPr>
              <a:t>Investigated Ti-6Al-4V alloy machining using AJM</a:t>
            </a:r>
          </a:p>
          <a:p>
            <a:r>
              <a:rPr sz="4000" dirty="0">
                <a:latin typeface="Arial Narrow" panose="020B0606020202030204" pitchFamily="34" charset="0"/>
              </a:rPr>
              <a:t>  - Found </a:t>
            </a:r>
            <a:r>
              <a:rPr sz="4000" dirty="0" err="1">
                <a:latin typeface="Arial Narrow" panose="020B0606020202030204" pitchFamily="34" charset="0"/>
              </a:rPr>
              <a:t>SoD</a:t>
            </a:r>
            <a:r>
              <a:rPr sz="4000" dirty="0">
                <a:latin typeface="Arial Narrow" panose="020B0606020202030204" pitchFamily="34" charset="0"/>
              </a:rPr>
              <a:t> as the most significant factor in reducing kerf taper</a:t>
            </a:r>
          </a:p>
          <a:p>
            <a:endParaRPr dirty="0"/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Adem et al. (2022):</a:t>
            </a:r>
          </a:p>
          <a:p>
            <a:r>
              <a:rPr dirty="0"/>
              <a:t>  - </a:t>
            </a:r>
            <a:r>
              <a:rPr sz="4000" dirty="0">
                <a:latin typeface="Arial Narrow" panose="020B0606020202030204" pitchFamily="34" charset="0"/>
              </a:rPr>
              <a:t>Optimized AJM parameters for mild steel, achieving minimal kerf taper with</a:t>
            </a:r>
            <a:r>
              <a:rPr lang="en-US" sz="4000" dirty="0">
                <a:latin typeface="Arial Narrow" panose="020B0606020202030204" pitchFamily="34" charset="0"/>
              </a:rPr>
              <a:t>    shorter </a:t>
            </a:r>
            <a:r>
              <a:rPr lang="en-US" sz="4000" dirty="0" err="1">
                <a:latin typeface="Arial Narrow" panose="020B0606020202030204" pitchFamily="34" charset="0"/>
              </a:rPr>
              <a:t>SoD</a:t>
            </a:r>
            <a:r>
              <a:rPr lang="en-US" sz="4000" dirty="0">
                <a:latin typeface="Arial Narrow" panose="020B0606020202030204" pitchFamily="34" charset="0"/>
              </a:rPr>
              <a:t> and optimal air pressure</a:t>
            </a:r>
            <a:endParaRPr sz="4500" dirty="0">
              <a:latin typeface="Arial Narrow" panose="020B0606020202030204" pitchFamily="34" charset="0"/>
            </a:endParaRPr>
          </a:p>
          <a:p>
            <a:endParaRPr dirty="0"/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Thia et al. (2020):</a:t>
            </a:r>
          </a:p>
          <a:p>
            <a:r>
              <a:rPr dirty="0"/>
              <a:t>  </a:t>
            </a:r>
            <a:r>
              <a:rPr sz="4500" dirty="0">
                <a:latin typeface="Arial Narrow" panose="020B0606020202030204" pitchFamily="34" charset="0"/>
              </a:rPr>
              <a:t>- </a:t>
            </a:r>
            <a:r>
              <a:rPr sz="4000" dirty="0">
                <a:latin typeface="Arial Narrow" panose="020B0606020202030204" pitchFamily="34" charset="0"/>
              </a:rPr>
              <a:t>Used Taguchi L9 for ceramics machining via AJM</a:t>
            </a:r>
          </a:p>
          <a:p>
            <a:r>
              <a:rPr sz="4000" dirty="0">
                <a:latin typeface="Arial Narrow" panose="020B0606020202030204" pitchFamily="34" charset="0"/>
              </a:rPr>
              <a:t>  - Minimum taper achieved with 120 µm abrasive size and </a:t>
            </a:r>
            <a:r>
              <a:rPr sz="4000" dirty="0" err="1">
                <a:latin typeface="Arial Narrow" panose="020B0606020202030204" pitchFamily="34" charset="0"/>
              </a:rPr>
              <a:t>SoD</a:t>
            </a:r>
            <a:r>
              <a:rPr sz="4000" dirty="0">
                <a:latin typeface="Arial Narrow" panose="020B0606020202030204" pitchFamily="34" charset="0"/>
              </a:rPr>
              <a:t> of 1.5 mm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33AE-A420-8807-1F78-069A73EEA152}"/>
              </a:ext>
            </a:extLst>
          </p:cNvPr>
          <p:cNvSpPr txBox="1"/>
          <p:nvPr/>
        </p:nvSpPr>
        <p:spPr>
          <a:xfrm>
            <a:off x="806412" y="964164"/>
            <a:ext cx="129313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lang="en-IN" sz="36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Vanmore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 et al. (2018):</a:t>
            </a:r>
          </a:p>
          <a:p>
            <a:r>
              <a:rPr lang="en-IN" sz="3200" dirty="0"/>
              <a:t>  - </a:t>
            </a:r>
            <a:r>
              <a:rPr lang="en-IN" sz="3600" dirty="0">
                <a:latin typeface="Arial Narrow" panose="020B0606020202030204" pitchFamily="34" charset="0"/>
              </a:rPr>
              <a:t>Focused on micro-hole drilling on stainless steel using micro-AJM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- Found that lower </a:t>
            </a:r>
            <a:r>
              <a:rPr lang="en-IN" sz="3600" dirty="0" err="1">
                <a:latin typeface="Arial Narrow" panose="020B0606020202030204" pitchFamily="34" charset="0"/>
              </a:rPr>
              <a:t>SoD</a:t>
            </a:r>
            <a:r>
              <a:rPr lang="en-IN" sz="3600" dirty="0">
                <a:latin typeface="Arial Narrow" panose="020B0606020202030204" pitchFamily="34" charset="0"/>
              </a:rPr>
              <a:t> (1.5 mm) and smaller nozzles minimized kerf taper</a:t>
            </a:r>
          </a:p>
          <a:p>
            <a:endParaRPr lang="en-IN" sz="3600" dirty="0">
              <a:latin typeface="Arial Narrow" panose="020B0606020202030204" pitchFamily="34" charset="0"/>
            </a:endParaRPr>
          </a:p>
          <a:p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• Joel et al. (2020):</a:t>
            </a:r>
          </a:p>
          <a:p>
            <a:r>
              <a:rPr lang="en-IN" sz="3200" dirty="0"/>
              <a:t>  - </a:t>
            </a:r>
            <a:r>
              <a:rPr lang="en-IN" sz="3600" dirty="0">
                <a:latin typeface="Arial Narrow" panose="020B0606020202030204" pitchFamily="34" charset="0"/>
              </a:rPr>
              <a:t>Optimized AWJM parameters for AA6082 alloy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- </a:t>
            </a:r>
            <a:r>
              <a:rPr lang="en-IN" sz="3600" dirty="0" err="1">
                <a:latin typeface="Arial Narrow" panose="020B0606020202030204" pitchFamily="34" charset="0"/>
              </a:rPr>
              <a:t>SoD</a:t>
            </a:r>
            <a:r>
              <a:rPr lang="en-IN" sz="3600" dirty="0">
                <a:latin typeface="Arial Narrow" panose="020B0606020202030204" pitchFamily="34" charset="0"/>
              </a:rPr>
              <a:t> was the most influential factor in achieving minimal kerf taper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9446" y="515768"/>
            <a:ext cx="110460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Key Components of the Analytical Model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227064"/>
            <a:ext cx="1291233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02932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453878"/>
            <a:ext cx="41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Equivalent Spherical Diameter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56666" y="3065859"/>
            <a:ext cx="902327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109436"/>
            <a:ext cx="2582466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4068" y="3295531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336250"/>
            <a:ext cx="32407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Air Velocity Calculation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02342" y="3948232"/>
            <a:ext cx="8377595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3991808"/>
            <a:ext cx="3873698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4068" y="4177903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218623"/>
            <a:ext cx="37966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Particle Velocity Estimation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047899" y="4830604"/>
            <a:ext cx="773203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4874181"/>
            <a:ext cx="5164931" cy="82569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7997" y="5060275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100995"/>
            <a:ext cx="39606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Material Removal per Impact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6693575" y="5712976"/>
            <a:ext cx="708636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756553"/>
            <a:ext cx="6456164" cy="82569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3830" y="594264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5983367"/>
            <a:ext cx="40888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Correction Factor Application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93790" y="68374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Fig.1. These components form the backbone of  innovative MRR prediction model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895" y="1434353"/>
            <a:ext cx="0" cy="0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         </a:t>
            </a:r>
            <a:endParaRPr sz="4000" b="1" u="sng" dirty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8" y="2019128"/>
            <a:ext cx="12464143" cy="5953994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C00000"/>
                </a:solidFill>
                <a:latin typeface="Arial Narrow" panose="020B0606020202030204" pitchFamily="34" charset="0"/>
              </a:rPr>
              <a:t>• Taguchi's L27 orthogonal array used to investigate </a:t>
            </a:r>
            <a:r>
              <a:rPr b="1" dirty="0">
                <a:solidFill>
                  <a:srgbClr val="C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f</a:t>
            </a:r>
            <a:r>
              <a:rPr lang="en-IN" b="1" dirty="0">
                <a:solidFill>
                  <a:srgbClr val="C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our</a:t>
            </a:r>
            <a:r>
              <a:rPr b="1" dirty="0">
                <a:solidFill>
                  <a:srgbClr val="C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b="1" dirty="0">
                <a:solidFill>
                  <a:srgbClr val="C00000"/>
                </a:solidFill>
                <a:latin typeface="Arial Narrow" panose="020B0606020202030204" pitchFamily="34" charset="0"/>
              </a:rPr>
              <a:t>control factors</a:t>
            </a:r>
            <a:r>
              <a:rPr dirty="0">
                <a:solidFill>
                  <a:srgbClr val="C00000"/>
                </a:solidFill>
                <a:latin typeface="Arial Narrow" panose="020B0606020202030204" pitchFamily="34" charset="0"/>
              </a:rPr>
              <a:t>:</a:t>
            </a:r>
            <a:endParaRPr lang="en-IN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endParaRPr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dirty="0"/>
              <a:t> </a:t>
            </a:r>
            <a:r>
              <a:rPr dirty="0"/>
              <a:t> </a:t>
            </a:r>
            <a:r>
              <a:rPr lang="en-IN" dirty="0"/>
              <a:t>    </a:t>
            </a:r>
            <a:r>
              <a:rPr dirty="0">
                <a:latin typeface="Arial Narrow" panose="020B0606020202030204" pitchFamily="34" charset="0"/>
              </a:rPr>
              <a:t>- </a:t>
            </a:r>
            <a:r>
              <a:rPr lang="it-IT" dirty="0">
                <a:latin typeface="Arial Narrow" panose="020B0606020202030204" pitchFamily="34" charset="0"/>
              </a:rPr>
              <a:t>Nozzle diameter (2 mm, 2.5 mm, 3 mm</a:t>
            </a:r>
            <a:r>
              <a:rPr dirty="0">
                <a:latin typeface="Arial Narrow" panose="020B0606020202030204" pitchFamily="34" charset="0"/>
              </a:rPr>
              <a:t>)</a:t>
            </a:r>
          </a:p>
          <a:p>
            <a:pPr marL="0" indent="0">
              <a:buNone/>
            </a:pPr>
            <a:r>
              <a:rPr dirty="0">
                <a:latin typeface="Arial Narrow" panose="020B0606020202030204" pitchFamily="34" charset="0"/>
              </a:rPr>
              <a:t> </a:t>
            </a: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- Stand-off Distance (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) (2 mm, 3 mm, 4 mm)</a:t>
            </a:r>
          </a:p>
          <a:p>
            <a:pPr marL="0" indent="0">
              <a:buNone/>
            </a:pPr>
            <a:r>
              <a:rPr dirty="0">
                <a:latin typeface="Arial Narrow" panose="020B0606020202030204" pitchFamily="34" charset="0"/>
              </a:rPr>
              <a:t>  </a:t>
            </a: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- Abrasive Flow Rate (AFR) (46.8 g/min, 283.8 g/min, 470 g/min)</a:t>
            </a:r>
            <a:endParaRPr lang="en-IN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IN" sz="28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7030A0"/>
                </a:solidFill>
                <a:latin typeface="Arial Narrow" panose="020B0606020202030204" pitchFamily="34" charset="0"/>
              </a:rPr>
              <a:t>       </a:t>
            </a:r>
            <a:r>
              <a:rPr sz="2800" dirty="0">
                <a:solidFill>
                  <a:srgbClr val="7030A0"/>
                </a:solidFill>
                <a:latin typeface="Arial Narrow" panose="020B0606020202030204" pitchFamily="34" charset="0"/>
              </a:rPr>
              <a:t>- Impingement time (300-600 sec</a:t>
            </a:r>
            <a:r>
              <a:rPr lang="en-IN" sz="2800" dirty="0">
                <a:solidFill>
                  <a:srgbClr val="7030A0"/>
                </a:solidFill>
                <a:latin typeface="Arial Narrow" panose="020B0606020202030204" pitchFamily="34" charset="0"/>
              </a:rPr>
              <a:t>-</a:t>
            </a:r>
            <a:r>
              <a:rPr lang="en-IN" sz="2800" dirty="0">
                <a:solidFill>
                  <a:srgbClr val="7030A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Random</a:t>
            </a:r>
            <a:r>
              <a:rPr sz="2800" dirty="0">
                <a:solidFill>
                  <a:srgbClr val="7030A0"/>
                </a:solidFill>
                <a:latin typeface="Arial Narrow" panose="020B0606020202030204" pitchFamily="34" charset="0"/>
              </a:rPr>
              <a:t>)</a:t>
            </a:r>
          </a:p>
          <a:p>
            <a:endParaRPr dirty="0"/>
          </a:p>
          <a:p>
            <a:r>
              <a:rPr sz="3600" b="1" dirty="0">
                <a:solidFill>
                  <a:srgbClr val="7030A0"/>
                </a:solidFill>
                <a:latin typeface="Arial Narrow" panose="020B0606020202030204" pitchFamily="34" charset="0"/>
              </a:rPr>
              <a:t>• Objective:</a:t>
            </a:r>
          </a:p>
          <a:p>
            <a:r>
              <a:rPr dirty="0"/>
              <a:t>  </a:t>
            </a:r>
            <a:r>
              <a:rPr sz="3600" dirty="0">
                <a:latin typeface="Arial Narrow" panose="020B0606020202030204" pitchFamily="34" charset="0"/>
              </a:rPr>
              <a:t>- Minimize kerf taper while maintaining acceptable MRR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AD25C-7699-F969-1BA2-C4C8974DB658}"/>
              </a:ext>
            </a:extLst>
          </p:cNvPr>
          <p:cNvSpPr txBox="1"/>
          <p:nvPr/>
        </p:nvSpPr>
        <p:spPr>
          <a:xfrm>
            <a:off x="2047888" y="2550294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Narrow" panose="020B0606020202030204" pitchFamily="34" charset="0"/>
              </a:rPr>
              <a:t>- </a:t>
            </a:r>
            <a:r>
              <a:rPr lang="en-US" sz="3200" dirty="0">
                <a:latin typeface="Arial Narrow" panose="020B0606020202030204" pitchFamily="34" charset="0"/>
              </a:rPr>
              <a:t>Air pressure (5.515 bar, 6.5 bar, 8 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2A191-E433-5C13-0F1E-798383DC22D8}"/>
              </a:ext>
            </a:extLst>
          </p:cNvPr>
          <p:cNvSpPr txBox="1"/>
          <p:nvPr/>
        </p:nvSpPr>
        <p:spPr>
          <a:xfrm>
            <a:off x="1936376" y="116514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u="sng" dirty="0">
                <a:solidFill>
                  <a:srgbClr val="7030A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First phase of </a:t>
            </a:r>
            <a:r>
              <a:rPr lang="en-US" sz="3200" b="1" u="sng" dirty="0">
                <a:solidFill>
                  <a:srgbClr val="7030A0"/>
                </a:solidFill>
                <a:latin typeface="Arial Narrow" panose="020B0606020202030204" pitchFamily="34" charset="0"/>
              </a:rPr>
              <a:t>Design of Experiment (DOE)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5E5FE-534A-D86B-7234-42B117C624BF}"/>
              </a:ext>
            </a:extLst>
          </p:cNvPr>
          <p:cNvSpPr txBox="1"/>
          <p:nvPr/>
        </p:nvSpPr>
        <p:spPr>
          <a:xfrm>
            <a:off x="1936376" y="43408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Experimental Methodology:</a:t>
            </a:r>
            <a:r>
              <a:rPr lang="en-US" sz="4000" b="1" u="sng" dirty="0">
                <a:solidFill>
                  <a:srgbClr val="7030A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lang="en-IN" sz="4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8640" indent="-548640" algn="l">
              <a:buFont typeface="Arial" panose="020B0604020202020204" pitchFamily="34" charset="0"/>
              <a:buChar char="•"/>
            </a:pPr>
            <a:endParaRPr sz="336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920240"/>
            <a:ext cx="13233400" cy="6309360"/>
          </a:xfrm>
        </p:spPr>
        <p:txBody>
          <a:bodyPr>
            <a:normAutofit lnSpcReduction="10000"/>
          </a:bodyPr>
          <a:lstStyle/>
          <a:p>
            <a:r>
              <a:rPr b="1" dirty="0">
                <a:solidFill>
                  <a:srgbClr val="C00000"/>
                </a:solidFill>
                <a:latin typeface="Arial Narrow" panose="020B0606020202030204" pitchFamily="34" charset="0"/>
              </a:rPr>
              <a:t>• Novel approach:</a:t>
            </a:r>
          </a:p>
          <a:p>
            <a:r>
              <a:rPr dirty="0"/>
              <a:t>  </a:t>
            </a:r>
            <a:r>
              <a:rPr dirty="0">
                <a:latin typeface="Arial Narrow" panose="020B0606020202030204" pitchFamily="34" charset="0"/>
              </a:rPr>
              <a:t>- Reduce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 in equal increments during machining.</a:t>
            </a:r>
          </a:p>
          <a:p>
            <a:r>
              <a:rPr dirty="0">
                <a:latin typeface="Arial Narrow" panose="020B0606020202030204" pitchFamily="34" charset="0"/>
              </a:rPr>
              <a:t>  - Impingement time divided into three intervals.</a:t>
            </a:r>
          </a:p>
          <a:p>
            <a:r>
              <a:rPr dirty="0">
                <a:latin typeface="Arial Narrow" panose="020B0606020202030204" pitchFamily="34" charset="0"/>
              </a:rPr>
              <a:t>  -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 reduced by one-third after each interval.</a:t>
            </a:r>
          </a:p>
          <a:p>
            <a:endParaRPr dirty="0"/>
          </a:p>
          <a:p>
            <a:r>
              <a:rPr dirty="0"/>
              <a:t>• </a:t>
            </a:r>
            <a:r>
              <a:rPr dirty="0">
                <a:solidFill>
                  <a:srgbClr val="7030A0"/>
                </a:solidFill>
                <a:latin typeface="Arial Narrow" panose="020B0606020202030204" pitchFamily="34" charset="0"/>
              </a:rPr>
              <a:t>Impingement time variations:</a:t>
            </a:r>
          </a:p>
          <a:p>
            <a:r>
              <a:rPr dirty="0"/>
              <a:t>  - </a:t>
            </a:r>
            <a:r>
              <a:rPr dirty="0">
                <a:latin typeface="Arial Narrow" panose="020B0606020202030204" pitchFamily="34" charset="0"/>
              </a:rPr>
              <a:t>540 seconds, 600 seconds, 660 seconds</a:t>
            </a:r>
            <a:r>
              <a:rPr dirty="0"/>
              <a:t>.</a:t>
            </a:r>
          </a:p>
          <a:p>
            <a:endParaRPr dirty="0"/>
          </a:p>
          <a:p>
            <a:r>
              <a:rPr sz="3600" b="1" dirty="0">
                <a:latin typeface="Arial Narrow" panose="020B0606020202030204" pitchFamily="34" charset="0"/>
              </a:rPr>
              <a:t>• Objective:</a:t>
            </a:r>
          </a:p>
          <a:p>
            <a:r>
              <a:rPr dirty="0"/>
              <a:t>  - </a:t>
            </a:r>
            <a:r>
              <a:rPr sz="3600" dirty="0">
                <a:latin typeface="Arial Narrow" panose="020B0606020202030204" pitchFamily="34" charset="0"/>
              </a:rPr>
              <a:t>Allow abrasive jet to become more focused over time, enhancing material removal precision.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4935B-BAA9-0A80-189C-78B7FC4CB87D}"/>
              </a:ext>
            </a:extLst>
          </p:cNvPr>
          <p:cNvSpPr txBox="1"/>
          <p:nvPr/>
        </p:nvSpPr>
        <p:spPr>
          <a:xfrm>
            <a:off x="939800" y="553618"/>
            <a:ext cx="10881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Second phase of DoE</a:t>
            </a:r>
            <a:br>
              <a:rPr lang="en-US" sz="4000" b="1" dirty="0">
                <a:solidFill>
                  <a:srgbClr val="CC0099"/>
                </a:solidFill>
                <a:latin typeface="Arial Narrow" panose="020B0606020202030204" pitchFamily="34" charset="0"/>
              </a:rPr>
            </a:br>
            <a:r>
              <a:rPr lang="en-US" sz="2000" dirty="0"/>
              <a:t> </a:t>
            </a:r>
            <a:r>
              <a:rPr lang="en-US" sz="3200" b="1" u="sng" dirty="0">
                <a:solidFill>
                  <a:srgbClr val="7030A0"/>
                </a:solidFill>
                <a:latin typeface="Arial Narrow" panose="020B0606020202030204" pitchFamily="34" charset="0"/>
              </a:rPr>
              <a:t>Incremental </a:t>
            </a:r>
            <a:r>
              <a:rPr lang="en-US" sz="3200" b="1" u="sng" dirty="0" err="1">
                <a:solidFill>
                  <a:srgbClr val="7030A0"/>
                </a:solidFill>
                <a:latin typeface="Arial Narrow" panose="020B0606020202030204" pitchFamily="34" charset="0"/>
              </a:rPr>
              <a:t>SoD</a:t>
            </a:r>
            <a:r>
              <a:rPr lang="en-US" sz="3200" b="1" u="sng" dirty="0">
                <a:solidFill>
                  <a:srgbClr val="7030A0"/>
                </a:solidFill>
                <a:latin typeface="Arial Narrow" panose="020B0606020202030204" pitchFamily="34" charset="0"/>
              </a:rPr>
              <a:t> Reduction and Time Optimization</a:t>
            </a:r>
            <a:endParaRPr lang="en-IN" sz="3200" dirty="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43E467-696E-C268-FD66-8A082C58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820" y="301083"/>
            <a:ext cx="12734692" cy="7850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039AA-AB80-070E-0325-D86658237479}"/>
              </a:ext>
            </a:extLst>
          </p:cNvPr>
          <p:cNvSpPr txBox="1"/>
          <p:nvPr/>
        </p:nvSpPr>
        <p:spPr>
          <a:xfrm rot="5400000">
            <a:off x="9625186" y="62384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258014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029A-423B-E0A0-36B1-8BDB5545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-11121"/>
            <a:ext cx="9875520" cy="7574772"/>
          </a:xfrm>
        </p:spPr>
        <p:txBody>
          <a:bodyPr/>
          <a:lstStyle/>
          <a:p>
            <a:r>
              <a:rPr lang="en-IN" sz="3600" b="1" dirty="0">
                <a:solidFill>
                  <a:srgbClr val="CC0099"/>
                </a:solidFill>
                <a:latin typeface="Arial Narrow" panose="020B0606020202030204" pitchFamily="34" charset="0"/>
              </a:rPr>
              <a:t>Experimental results by first phase DoE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D2BC9D-0025-2E09-8480-F7E0CF162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2815"/>
              </p:ext>
            </p:extLst>
          </p:nvPr>
        </p:nvGraphicFramePr>
        <p:xfrm>
          <a:off x="1350581" y="569484"/>
          <a:ext cx="11571888" cy="73722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2942">
                  <a:extLst>
                    <a:ext uri="{9D8B030D-6E8A-4147-A177-3AD203B41FA5}">
                      <a16:colId xmlns:a16="http://schemas.microsoft.com/office/drawing/2014/main" val="2396528796"/>
                    </a:ext>
                  </a:extLst>
                </a:gridCol>
                <a:gridCol w="1046992">
                  <a:extLst>
                    <a:ext uri="{9D8B030D-6E8A-4147-A177-3AD203B41FA5}">
                      <a16:colId xmlns:a16="http://schemas.microsoft.com/office/drawing/2014/main" val="80971556"/>
                    </a:ext>
                  </a:extLst>
                </a:gridCol>
                <a:gridCol w="862906">
                  <a:extLst>
                    <a:ext uri="{9D8B030D-6E8A-4147-A177-3AD203B41FA5}">
                      <a16:colId xmlns:a16="http://schemas.microsoft.com/office/drawing/2014/main" val="1430344754"/>
                    </a:ext>
                  </a:extLst>
                </a:gridCol>
                <a:gridCol w="759359">
                  <a:extLst>
                    <a:ext uri="{9D8B030D-6E8A-4147-A177-3AD203B41FA5}">
                      <a16:colId xmlns:a16="http://schemas.microsoft.com/office/drawing/2014/main" val="910722020"/>
                    </a:ext>
                  </a:extLst>
                </a:gridCol>
                <a:gridCol w="920433">
                  <a:extLst>
                    <a:ext uri="{9D8B030D-6E8A-4147-A177-3AD203B41FA5}">
                      <a16:colId xmlns:a16="http://schemas.microsoft.com/office/drawing/2014/main" val="2240593246"/>
                    </a:ext>
                  </a:extLst>
                </a:gridCol>
                <a:gridCol w="920433">
                  <a:extLst>
                    <a:ext uri="{9D8B030D-6E8A-4147-A177-3AD203B41FA5}">
                      <a16:colId xmlns:a16="http://schemas.microsoft.com/office/drawing/2014/main" val="2746659979"/>
                    </a:ext>
                  </a:extLst>
                </a:gridCol>
                <a:gridCol w="862906">
                  <a:extLst>
                    <a:ext uri="{9D8B030D-6E8A-4147-A177-3AD203B41FA5}">
                      <a16:colId xmlns:a16="http://schemas.microsoft.com/office/drawing/2014/main" val="3903779733"/>
                    </a:ext>
                  </a:extLst>
                </a:gridCol>
                <a:gridCol w="788759">
                  <a:extLst>
                    <a:ext uri="{9D8B030D-6E8A-4147-A177-3AD203B41FA5}">
                      <a16:colId xmlns:a16="http://schemas.microsoft.com/office/drawing/2014/main" val="2846398813"/>
                    </a:ext>
                  </a:extLst>
                </a:gridCol>
                <a:gridCol w="906370">
                  <a:extLst>
                    <a:ext uri="{9D8B030D-6E8A-4147-A177-3AD203B41FA5}">
                      <a16:colId xmlns:a16="http://schemas.microsoft.com/office/drawing/2014/main" val="1179789166"/>
                    </a:ext>
                  </a:extLst>
                </a:gridCol>
                <a:gridCol w="906370">
                  <a:extLst>
                    <a:ext uri="{9D8B030D-6E8A-4147-A177-3AD203B41FA5}">
                      <a16:colId xmlns:a16="http://schemas.microsoft.com/office/drawing/2014/main" val="2784705524"/>
                    </a:ext>
                  </a:extLst>
                </a:gridCol>
                <a:gridCol w="905092">
                  <a:extLst>
                    <a:ext uri="{9D8B030D-6E8A-4147-A177-3AD203B41FA5}">
                      <a16:colId xmlns:a16="http://schemas.microsoft.com/office/drawing/2014/main" val="2159734414"/>
                    </a:ext>
                  </a:extLst>
                </a:gridCol>
                <a:gridCol w="1087900">
                  <a:extLst>
                    <a:ext uri="{9D8B030D-6E8A-4147-A177-3AD203B41FA5}">
                      <a16:colId xmlns:a16="http://schemas.microsoft.com/office/drawing/2014/main" val="737665702"/>
                    </a:ext>
                  </a:extLst>
                </a:gridCol>
                <a:gridCol w="1021426">
                  <a:extLst>
                    <a:ext uri="{9D8B030D-6E8A-4147-A177-3AD203B41FA5}">
                      <a16:colId xmlns:a16="http://schemas.microsoft.com/office/drawing/2014/main" val="3896960685"/>
                    </a:ext>
                  </a:extLst>
                </a:gridCol>
              </a:tblGrid>
              <a:tr h="1072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Trial No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Pressure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Nozzle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AFR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Weight of nozzle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(sec)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W</a:t>
                      </a:r>
                      <a:r>
                        <a:rPr lang="en-IN" sz="1400" kern="0" dirty="0" err="1">
                          <a:effectLst/>
                          <a:latin typeface="Arial Narrow" panose="020B0606020202030204" pitchFamily="34" charset="0"/>
                        </a:rPr>
                        <a:t>f</a:t>
                      </a:r>
                      <a:endParaRPr lang="en-IN" sz="14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MRR        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Kerf Taper in  degrees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3901187192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48.67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450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48.57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3.43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947765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48.57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48.46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2.76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2.46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60616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48.46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750470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38.571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51.46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51.23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0.00068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23.51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62994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38.571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51.23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51.05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0.00057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26.34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20690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38.49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51.05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50.87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1.78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0.00053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33.42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83225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38.68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43.47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390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43.01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25.17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18322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38.68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43.01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390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42.60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3.72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0.00106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25.17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67347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38.489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42.60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42.23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27.70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913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480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43.91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0.00040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1.43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65434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43.77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2.82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50520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46.542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43.77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43.61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0.00030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428037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60.152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43.94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3.52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0.00069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15.11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40998"/>
                  </a:ext>
                </a:extLst>
              </a:tr>
              <a:tr h="381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60.152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43.94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43.69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3.12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0.00069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19.29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1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530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F5D6700-D1D2-F66B-A8F7-008FE29933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40859"/>
              </p:ext>
            </p:extLst>
          </p:nvPr>
        </p:nvGraphicFramePr>
        <p:xfrm>
          <a:off x="1166649" y="90985"/>
          <a:ext cx="11398979" cy="7925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4231">
                  <a:extLst>
                    <a:ext uri="{9D8B030D-6E8A-4147-A177-3AD203B41FA5}">
                      <a16:colId xmlns:a16="http://schemas.microsoft.com/office/drawing/2014/main" val="4106744454"/>
                    </a:ext>
                  </a:extLst>
                </a:gridCol>
                <a:gridCol w="1031347">
                  <a:extLst>
                    <a:ext uri="{9D8B030D-6E8A-4147-A177-3AD203B41FA5}">
                      <a16:colId xmlns:a16="http://schemas.microsoft.com/office/drawing/2014/main" val="1115193301"/>
                    </a:ext>
                  </a:extLst>
                </a:gridCol>
                <a:gridCol w="850013">
                  <a:extLst>
                    <a:ext uri="{9D8B030D-6E8A-4147-A177-3AD203B41FA5}">
                      <a16:colId xmlns:a16="http://schemas.microsoft.com/office/drawing/2014/main" val="1625978573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1643158979"/>
                    </a:ext>
                  </a:extLst>
                </a:gridCol>
                <a:gridCol w="906678">
                  <a:extLst>
                    <a:ext uri="{9D8B030D-6E8A-4147-A177-3AD203B41FA5}">
                      <a16:colId xmlns:a16="http://schemas.microsoft.com/office/drawing/2014/main" val="2275319365"/>
                    </a:ext>
                  </a:extLst>
                </a:gridCol>
                <a:gridCol w="828829">
                  <a:extLst>
                    <a:ext uri="{9D8B030D-6E8A-4147-A177-3AD203B41FA5}">
                      <a16:colId xmlns:a16="http://schemas.microsoft.com/office/drawing/2014/main" val="539374997"/>
                    </a:ext>
                  </a:extLst>
                </a:gridCol>
                <a:gridCol w="927861">
                  <a:extLst>
                    <a:ext uri="{9D8B030D-6E8A-4147-A177-3AD203B41FA5}">
                      <a16:colId xmlns:a16="http://schemas.microsoft.com/office/drawing/2014/main" val="3045988508"/>
                    </a:ext>
                  </a:extLst>
                </a:gridCol>
                <a:gridCol w="776973">
                  <a:extLst>
                    <a:ext uri="{9D8B030D-6E8A-4147-A177-3AD203B41FA5}">
                      <a16:colId xmlns:a16="http://schemas.microsoft.com/office/drawing/2014/main" val="386635392"/>
                    </a:ext>
                  </a:extLst>
                </a:gridCol>
                <a:gridCol w="892829">
                  <a:extLst>
                    <a:ext uri="{9D8B030D-6E8A-4147-A177-3AD203B41FA5}">
                      <a16:colId xmlns:a16="http://schemas.microsoft.com/office/drawing/2014/main" val="2972256054"/>
                    </a:ext>
                  </a:extLst>
                </a:gridCol>
                <a:gridCol w="892829">
                  <a:extLst>
                    <a:ext uri="{9D8B030D-6E8A-4147-A177-3AD203B41FA5}">
                      <a16:colId xmlns:a16="http://schemas.microsoft.com/office/drawing/2014/main" val="1551144459"/>
                    </a:ext>
                  </a:extLst>
                </a:gridCol>
                <a:gridCol w="891567">
                  <a:extLst>
                    <a:ext uri="{9D8B030D-6E8A-4147-A177-3AD203B41FA5}">
                      <a16:colId xmlns:a16="http://schemas.microsoft.com/office/drawing/2014/main" val="1917183915"/>
                    </a:ext>
                  </a:extLst>
                </a:gridCol>
                <a:gridCol w="1071646">
                  <a:extLst>
                    <a:ext uri="{9D8B030D-6E8A-4147-A177-3AD203B41FA5}">
                      <a16:colId xmlns:a16="http://schemas.microsoft.com/office/drawing/2014/main" val="2415989083"/>
                    </a:ext>
                  </a:extLst>
                </a:gridCol>
                <a:gridCol w="1006165">
                  <a:extLst>
                    <a:ext uri="{9D8B030D-6E8A-4147-A177-3AD203B41FA5}">
                      <a16:colId xmlns:a16="http://schemas.microsoft.com/office/drawing/2014/main" val="3682138492"/>
                    </a:ext>
                  </a:extLst>
                </a:gridCol>
              </a:tblGrid>
              <a:tr h="20110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Trial No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Pressure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Nozzle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AFR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Weight of nozzle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(sec)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W</a:t>
                      </a:r>
                      <a:r>
                        <a:rPr lang="en-IN" sz="1400" kern="0" dirty="0" err="1">
                          <a:effectLst/>
                          <a:latin typeface="Arial Narrow" panose="020B0606020202030204" pitchFamily="34" charset="0"/>
                        </a:rPr>
                        <a:t>f</a:t>
                      </a:r>
                      <a:endParaRPr lang="en-IN" sz="14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MRR        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Kerf Taper in  degrees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75539246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60.14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43.69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43.41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16.44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13158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38.67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35.85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35.44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17.74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852064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38.62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35.43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35.07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17.22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8450"/>
                  </a:ext>
                </a:extLst>
              </a:tr>
              <a:tr h="301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38.55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35.07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34.74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24.47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945266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46.54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37.66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37.44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2.72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28760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46.54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37.44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2.86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5708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46.54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37.24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37.04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46717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38.25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43.67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5.04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0.00096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16.96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103138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38.17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43.01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5.64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0.00105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25.41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79288"/>
                  </a:ext>
                </a:extLst>
              </a:tr>
              <a:tr h="301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38.14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43.01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330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42.71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5.82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3.24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32.82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942148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59.45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48.92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48.57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5.62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4.52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0.00117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15.38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284420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59.45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48.57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48.24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5.38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0.00112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19.03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49529"/>
                  </a:ext>
                </a:extLst>
              </a:tr>
              <a:tr h="481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59.458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48.24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47.86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0.00127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19.29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9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820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FE96-CA27-ABD8-88DE-BE522322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59573"/>
            <a:ext cx="9875520" cy="7822544"/>
          </a:xfrm>
        </p:spPr>
        <p:txBody>
          <a:bodyPr/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Experimental results by second phase DoE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5382B7-E2B2-C132-5697-8C40FA69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91949"/>
              </p:ext>
            </p:extLst>
          </p:nvPr>
        </p:nvGraphicFramePr>
        <p:xfrm>
          <a:off x="1807779" y="941020"/>
          <a:ext cx="10734243" cy="70290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2475">
                  <a:extLst>
                    <a:ext uri="{9D8B030D-6E8A-4147-A177-3AD203B41FA5}">
                      <a16:colId xmlns:a16="http://schemas.microsoft.com/office/drawing/2014/main" val="3177408600"/>
                    </a:ext>
                  </a:extLst>
                </a:gridCol>
                <a:gridCol w="946483">
                  <a:extLst>
                    <a:ext uri="{9D8B030D-6E8A-4147-A177-3AD203B41FA5}">
                      <a16:colId xmlns:a16="http://schemas.microsoft.com/office/drawing/2014/main" val="1565154551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1010479717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3676281885"/>
                    </a:ext>
                  </a:extLst>
                </a:gridCol>
                <a:gridCol w="946483">
                  <a:extLst>
                    <a:ext uri="{9D8B030D-6E8A-4147-A177-3AD203B41FA5}">
                      <a16:colId xmlns:a16="http://schemas.microsoft.com/office/drawing/2014/main" val="2663931267"/>
                    </a:ext>
                  </a:extLst>
                </a:gridCol>
                <a:gridCol w="947596">
                  <a:extLst>
                    <a:ext uri="{9D8B030D-6E8A-4147-A177-3AD203B41FA5}">
                      <a16:colId xmlns:a16="http://schemas.microsoft.com/office/drawing/2014/main" val="21796843"/>
                    </a:ext>
                  </a:extLst>
                </a:gridCol>
                <a:gridCol w="788365">
                  <a:extLst>
                    <a:ext uri="{9D8B030D-6E8A-4147-A177-3AD203B41FA5}">
                      <a16:colId xmlns:a16="http://schemas.microsoft.com/office/drawing/2014/main" val="2351996851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2466298611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4264878335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3381406014"/>
                    </a:ext>
                  </a:extLst>
                </a:gridCol>
                <a:gridCol w="788365">
                  <a:extLst>
                    <a:ext uri="{9D8B030D-6E8A-4147-A177-3AD203B41FA5}">
                      <a16:colId xmlns:a16="http://schemas.microsoft.com/office/drawing/2014/main" val="3115924738"/>
                    </a:ext>
                  </a:extLst>
                </a:gridCol>
                <a:gridCol w="947596">
                  <a:extLst>
                    <a:ext uri="{9D8B030D-6E8A-4147-A177-3AD203B41FA5}">
                      <a16:colId xmlns:a16="http://schemas.microsoft.com/office/drawing/2014/main" val="2815557632"/>
                    </a:ext>
                  </a:extLst>
                </a:gridCol>
                <a:gridCol w="789480">
                  <a:extLst>
                    <a:ext uri="{9D8B030D-6E8A-4147-A177-3AD203B41FA5}">
                      <a16:colId xmlns:a16="http://schemas.microsoft.com/office/drawing/2014/main" val="1747786361"/>
                    </a:ext>
                  </a:extLst>
                </a:gridCol>
              </a:tblGrid>
              <a:tr h="23565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Trial No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Pressure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Nozzle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AFR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Weight of nozzle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(sec)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W</a:t>
                      </a:r>
                      <a:r>
                        <a:rPr lang="en-IN" sz="1400" kern="0" dirty="0" err="1">
                          <a:effectLst/>
                          <a:latin typeface="Arial Narrow" panose="020B0606020202030204" pitchFamily="34" charset="0"/>
                        </a:rPr>
                        <a:t>f</a:t>
                      </a:r>
                      <a:endParaRPr lang="en-IN" sz="14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MRR        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Kerf Taper in  degrees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4188302430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44.49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44.35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405891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44.35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2.62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04640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44.05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2.92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2.82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1.43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02459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47.00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46.79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3.38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83638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46.79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46.61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33287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46.61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3.46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524611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50.042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78.42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78.12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4.48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0.00056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8.25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37725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50.042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78.12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77.81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4.26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0.00051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34274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5.515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50.042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77.81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77.50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4.06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3.43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787649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44.94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44.80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3.04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0.00027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220147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44.80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44.65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2.78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0.00025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4253"/>
                  </a:ext>
                </a:extLst>
              </a:tr>
              <a:tr h="38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44.65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44.49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3.16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0.00023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512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493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067E2A-C87A-4B2E-A0C1-E39D48FEC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981347"/>
              </p:ext>
            </p:extLst>
          </p:nvPr>
        </p:nvGraphicFramePr>
        <p:xfrm>
          <a:off x="1292773" y="117377"/>
          <a:ext cx="11855670" cy="8090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50">
                  <a:extLst>
                    <a:ext uri="{9D8B030D-6E8A-4147-A177-3AD203B41FA5}">
                      <a16:colId xmlns:a16="http://schemas.microsoft.com/office/drawing/2014/main" val="2205471480"/>
                    </a:ext>
                  </a:extLst>
                </a:gridCol>
                <a:gridCol w="1045365">
                  <a:extLst>
                    <a:ext uri="{9D8B030D-6E8A-4147-A177-3AD203B41FA5}">
                      <a16:colId xmlns:a16="http://schemas.microsoft.com/office/drawing/2014/main" val="599528244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869545433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3145855414"/>
                    </a:ext>
                  </a:extLst>
                </a:gridCol>
                <a:gridCol w="1045365">
                  <a:extLst>
                    <a:ext uri="{9D8B030D-6E8A-4147-A177-3AD203B41FA5}">
                      <a16:colId xmlns:a16="http://schemas.microsoft.com/office/drawing/2014/main" val="1016954246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1782844604"/>
                    </a:ext>
                  </a:extLst>
                </a:gridCol>
                <a:gridCol w="870728">
                  <a:extLst>
                    <a:ext uri="{9D8B030D-6E8A-4147-A177-3AD203B41FA5}">
                      <a16:colId xmlns:a16="http://schemas.microsoft.com/office/drawing/2014/main" val="1497442409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2884835550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1676258241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1203421494"/>
                    </a:ext>
                  </a:extLst>
                </a:gridCol>
                <a:gridCol w="870728">
                  <a:extLst>
                    <a:ext uri="{9D8B030D-6E8A-4147-A177-3AD203B41FA5}">
                      <a16:colId xmlns:a16="http://schemas.microsoft.com/office/drawing/2014/main" val="3329157501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1269544456"/>
                    </a:ext>
                  </a:extLst>
                </a:gridCol>
                <a:gridCol w="871958">
                  <a:extLst>
                    <a:ext uri="{9D8B030D-6E8A-4147-A177-3AD203B41FA5}">
                      <a16:colId xmlns:a16="http://schemas.microsoft.com/office/drawing/2014/main" val="2789190095"/>
                    </a:ext>
                  </a:extLst>
                </a:gridCol>
              </a:tblGrid>
              <a:tr h="5972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Trial No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Pressure 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(bar)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Nozzle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           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AFR         (g/min)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Weight of nozzle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  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initial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Wi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Time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(sec)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Job final weight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W</a:t>
                      </a:r>
                      <a:r>
                        <a:rPr lang="en-IN" sz="1400" kern="0" dirty="0" err="1">
                          <a:effectLst/>
                          <a:latin typeface="Arial Narrow" panose="020B0606020202030204" pitchFamily="34" charset="0"/>
                        </a:rPr>
                        <a:t>f</a:t>
                      </a:r>
                      <a:endParaRPr lang="en-IN" sz="14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(g)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upper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Hole bottom </a:t>
                      </a:r>
                      <a:r>
                        <a:rPr lang="en-IN" sz="1800" kern="0" dirty="0" err="1">
                          <a:effectLst/>
                          <a:latin typeface="Arial Narrow" panose="020B0606020202030204" pitchFamily="34" charset="0"/>
                        </a:rPr>
                        <a:t>dia</a:t>
                      </a:r>
                      <a:endParaRPr lang="en-IN" sz="1800" kern="100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(mm)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MRR        (kg/s)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effectLst/>
                          <a:latin typeface="Arial Narrow" panose="020B0606020202030204" pitchFamily="34" charset="0"/>
                        </a:rPr>
                        <a:t>Kerf Taper in  degrees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kern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kern="0" dirty="0">
                          <a:solidFill>
                            <a:srgbClr val="CC0099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</a:t>
                      </a:r>
                      <a:endParaRPr lang="en-IN" sz="1800" kern="100" dirty="0">
                        <a:solidFill>
                          <a:srgbClr val="CC0099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extLst>
                  <a:ext uri="{0D108BD9-81ED-4DB2-BD59-A6C34878D82A}">
                    <a16:rowId xmlns:a16="http://schemas.microsoft.com/office/drawing/2014/main" val="1593440268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43.72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43.46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3.72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0.00048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10929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43.46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43.17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1.43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82744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52.969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43.17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42.86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86491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45.52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16194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45.02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1.15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55849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45.02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3.84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3.78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50914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45.50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11.31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44027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45.50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3.22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83331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51.289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45.04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4.29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33747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52.928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46.42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46.21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3.44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04549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52.928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46.21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45.95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3.46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0.57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83183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52.928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45.95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45.75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3.36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0.00032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0.57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1158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44.73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4.06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0.00109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0.57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3259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44.14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44.06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4.16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0.00013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0.57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15397"/>
                  </a:ext>
                </a:extLst>
              </a:tr>
              <a:tr h="403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27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46.8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49.991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44.06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660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43.74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4.2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4.08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>
                          <a:effectLst/>
                          <a:latin typeface="Arial Narrow" panose="020B0606020202030204" pitchFamily="34" charset="0"/>
                        </a:rPr>
                        <a:t>0.00049</a:t>
                      </a:r>
                      <a:endParaRPr lang="en-IN" sz="18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0" dirty="0">
                          <a:effectLst/>
                          <a:latin typeface="Arial Narrow" panose="020B0606020202030204" pitchFamily="34" charset="0"/>
                        </a:rPr>
                        <a:t>1.72</a:t>
                      </a:r>
                      <a:endParaRPr lang="en-IN" sz="18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2296" marR="82296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48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8543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5400" b="1" dirty="0">
                <a:solidFill>
                  <a:srgbClr val="CC0099"/>
                </a:solidFill>
                <a:latin typeface="Arial Narrow" panose="020B0606020202030204" pitchFamily="34" charset="0"/>
              </a:rPr>
              <a:t>Statistical Analysis for MRR and Kerf Taper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3600" b="1" dirty="0">
                <a:solidFill>
                  <a:srgbClr val="7030A0"/>
                </a:solidFill>
                <a:latin typeface="Arial Narrow" panose="020B0606020202030204" pitchFamily="34" charset="0"/>
              </a:rPr>
              <a:t>Reduction of Kerf Taper in Abrasive Jet Machining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Uploaded image">
            <a:extLst>
              <a:ext uri="{FF2B5EF4-FFF2-40B4-BE49-F238E27FC236}">
                <a16:creationId xmlns:a16="http://schemas.microsoft.com/office/drawing/2014/main" id="{01BFDCA1-F2D9-EA5B-E056-DE11A7B53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39" y="1271034"/>
            <a:ext cx="10678509" cy="5938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271F-B2C6-8CE0-DDAE-96916792D08C}"/>
              </a:ext>
            </a:extLst>
          </p:cNvPr>
          <p:cNvSpPr txBox="1"/>
          <p:nvPr/>
        </p:nvSpPr>
        <p:spPr>
          <a:xfrm>
            <a:off x="1765739" y="136898"/>
            <a:ext cx="10415752" cy="123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16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3600" b="1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Analysis of first Taguchi experiment for maximizing Material Removal Rate (MRR)</a:t>
            </a:r>
            <a:endParaRPr lang="en-IN" sz="3600" dirty="0">
              <a:solidFill>
                <a:srgbClr val="CC0099"/>
              </a:solidFill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BFB01-52FC-2789-C000-9F00D049F595}"/>
              </a:ext>
            </a:extLst>
          </p:cNvPr>
          <p:cNvSpPr txBox="1"/>
          <p:nvPr/>
        </p:nvSpPr>
        <p:spPr>
          <a:xfrm>
            <a:off x="3386230" y="7359144"/>
            <a:ext cx="8043770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960"/>
              </a:spcAft>
              <a:tabLst>
                <a:tab pos="1078992" algn="l"/>
              </a:tabLst>
            </a:pPr>
            <a:r>
              <a:rPr lang="en-IN" sz="24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2.    Main effects plot for means as per first Taguchi Experiment</a:t>
            </a:r>
          </a:p>
        </p:txBody>
      </p:sp>
    </p:spTree>
    <p:extLst>
      <p:ext uri="{BB962C8B-B14F-4D97-AF65-F5344CB8AC3E}">
        <p14:creationId xmlns:p14="http://schemas.microsoft.com/office/powerpoint/2010/main" val="3532525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5CADFFE-947F-87E9-2EDC-C04598DAA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08" y="599090"/>
            <a:ext cx="11014840" cy="57138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46344-3FEA-B99D-295F-721A83D8ECC1}"/>
              </a:ext>
            </a:extLst>
          </p:cNvPr>
          <p:cNvSpPr txBox="1"/>
          <p:nvPr/>
        </p:nvSpPr>
        <p:spPr>
          <a:xfrm>
            <a:off x="3492418" y="6561641"/>
            <a:ext cx="7846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3.  Main effects plot for SN ratios as per first Taguchi Experiment</a:t>
            </a:r>
            <a:endParaRPr lang="en-IN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1463" y="645711"/>
            <a:ext cx="102953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Experimental Setup and Methodology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20604" y="180703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44254" y="1825941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Custom-Built AJM Machine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17439" y="296407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Specially designed for AJM experiments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17439" y="4185447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Custom configuration for precise control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45359" y="18011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40611" y="18011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Variable Parameters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840611" y="2917108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Abrasive flow rate adjustments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840611" y="410420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Air pressure variations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840611" y="5105092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Multiple nozzle diameter settings</a:t>
            </a:r>
          </a:p>
        </p:txBody>
      </p:sp>
      <p:sp>
        <p:nvSpPr>
          <p:cNvPr id="13" name="Shape 11"/>
          <p:cNvSpPr/>
          <p:nvPr/>
        </p:nvSpPr>
        <p:spPr>
          <a:xfrm>
            <a:off x="9640133" y="17764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63783" y="17870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Taguchi Methodology</a:t>
            </a:r>
            <a:endParaRPr lang="en-US" sz="3200" dirty="0">
              <a:latin typeface="Arial Narrow" panose="020B0606020202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63783" y="2775942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Implemented </a:t>
            </a:r>
            <a:r>
              <a:rPr lang="en-US" sz="2800" b="1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L9</a:t>
            </a: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 orthogonal array design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263783" y="400204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Optimized number of experimental trials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263783" y="5064602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Systematic parameter variation approach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FFD2F1-A906-9D5C-4247-BD121F55E4B8}"/>
              </a:ext>
            </a:extLst>
          </p:cNvPr>
          <p:cNvSpPr txBox="1"/>
          <p:nvPr/>
        </p:nvSpPr>
        <p:spPr>
          <a:xfrm>
            <a:off x="5729098" y="6258758"/>
            <a:ext cx="3572708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</a:rPr>
              <a:t>Stand-off distance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sz="384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80159"/>
            <a:ext cx="12563856" cy="6790159"/>
          </a:xfrm>
        </p:spPr>
        <p:txBody>
          <a:bodyPr>
            <a:normAutofit fontScale="92500" lnSpcReduction="20000"/>
          </a:bodyPr>
          <a:lstStyle/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Diameter: Most influential factor for MRR.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 - Optimal: 3.0 mm (highest SN ratio: -58.87).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Pressure: Second most influential factor.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 - Optimal: 8.000 bar.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AFR: Third most influential factor.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 - Optimal: 470 g/min.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35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SoD</a:t>
            </a:r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: Least influential factor.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 - Minimal impact on MRR.</a:t>
            </a:r>
          </a:p>
          <a:p>
            <a:endParaRPr dirty="0">
              <a:latin typeface="Arial Narrow" panose="020B0606020202030204" pitchFamily="34" charset="0"/>
            </a:endParaRPr>
          </a:p>
          <a:p>
            <a:r>
              <a:rPr sz="3900" dirty="0">
                <a:solidFill>
                  <a:srgbClr val="C00000"/>
                </a:solidFill>
                <a:latin typeface="Arial Narrow" panose="020B0606020202030204" pitchFamily="34" charset="0"/>
              </a:rPr>
              <a:t>Optimal Settings:</a:t>
            </a:r>
          </a:p>
          <a:p>
            <a:r>
              <a:rPr dirty="0">
                <a:latin typeface="Arial Narrow" panose="020B0606020202030204" pitchFamily="34" charset="0"/>
              </a:rPr>
              <a:t>• Nozzle Diameter: 3.0 mm</a:t>
            </a:r>
          </a:p>
          <a:p>
            <a:r>
              <a:rPr dirty="0">
                <a:latin typeface="Arial Narrow" panose="020B0606020202030204" pitchFamily="34" charset="0"/>
              </a:rPr>
              <a:t>• Pressure: 8.000 bar</a:t>
            </a:r>
          </a:p>
          <a:p>
            <a:r>
              <a:rPr dirty="0">
                <a:latin typeface="Arial Narrow" panose="020B0606020202030204" pitchFamily="34" charset="0"/>
              </a:rPr>
              <a:t>• AFR: 470 g/min</a:t>
            </a:r>
          </a:p>
          <a:p>
            <a:r>
              <a:rPr dirty="0">
                <a:latin typeface="Arial Narrow" panose="020B0606020202030204" pitchFamily="34" charset="0"/>
              </a:rPr>
              <a:t>•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: 3 mm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35AD6-F3D1-E9B8-714B-47215F93F65D}"/>
              </a:ext>
            </a:extLst>
          </p:cNvPr>
          <p:cNvSpPr txBox="1"/>
          <p:nvPr/>
        </p:nvSpPr>
        <p:spPr>
          <a:xfrm>
            <a:off x="2377440" y="351704"/>
            <a:ext cx="8165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3600" dirty="0">
                <a:solidFill>
                  <a:srgbClr val="C00000"/>
                </a:solidFill>
                <a:latin typeface="Arial Narrow" panose="020B0606020202030204" pitchFamily="34" charset="0"/>
              </a:rPr>
              <a:t>Analysis of First Taguchi Experiment for MRR</a:t>
            </a:r>
            <a:endParaRPr lang="en-IN" sz="36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F6AA-7919-603E-1479-6628C2A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365760"/>
            <a:ext cx="9875520" cy="759836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960"/>
              </a:spcAft>
              <a:buNone/>
            </a:pPr>
            <a:r>
              <a:rPr lang="en-IN" sz="288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 </a:t>
            </a:r>
            <a:r>
              <a:rPr lang="en-IN" sz="3600" b="1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Main effects plot for means as per second Taguchi Experiment</a:t>
            </a:r>
            <a:endParaRPr lang="en-IN" sz="3600" dirty="0">
              <a:solidFill>
                <a:srgbClr val="CC0099"/>
              </a:solidFill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4" name="Picture 3" descr="Uploaded image">
            <a:extLst>
              <a:ext uri="{FF2B5EF4-FFF2-40B4-BE49-F238E27FC236}">
                <a16:creationId xmlns:a16="http://schemas.microsoft.com/office/drawing/2014/main" id="{1CF07182-8A95-DE78-2702-814907454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88" y="1529409"/>
            <a:ext cx="11166844" cy="51707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80DC5-6EF3-4E1F-8631-64F9C7C5BF9B}"/>
              </a:ext>
            </a:extLst>
          </p:cNvPr>
          <p:cNvSpPr txBox="1"/>
          <p:nvPr/>
        </p:nvSpPr>
        <p:spPr>
          <a:xfrm>
            <a:off x="2961476" y="6899926"/>
            <a:ext cx="9291484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4.    Main effects plot for means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962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ploaded image">
            <a:extLst>
              <a:ext uri="{FF2B5EF4-FFF2-40B4-BE49-F238E27FC236}">
                <a16:creationId xmlns:a16="http://schemas.microsoft.com/office/drawing/2014/main" id="{FFC8BD93-491C-95F9-A64E-23EBA8CD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660512"/>
            <a:ext cx="11393424" cy="615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0AEC1-2E49-409B-E841-9A5757BC9447}"/>
              </a:ext>
            </a:extLst>
          </p:cNvPr>
          <p:cNvSpPr txBox="1"/>
          <p:nvPr/>
        </p:nvSpPr>
        <p:spPr>
          <a:xfrm>
            <a:off x="3232848" y="6971045"/>
            <a:ext cx="8837232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  <a:tabLst>
                <a:tab pos="1078992" algn="l"/>
              </a:tabLs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5. Main effects plot for SN ratios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15094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933" y="192404"/>
            <a:ext cx="10477254" cy="1371600"/>
          </a:xfrm>
        </p:spPr>
        <p:txBody>
          <a:bodyPr>
            <a:normAutofit/>
          </a:bodyPr>
          <a:lstStyle/>
          <a:p>
            <a:r>
              <a:rPr sz="3840" dirty="0"/>
              <a:t> </a:t>
            </a:r>
            <a:r>
              <a:rPr sz="3600" b="1" dirty="0">
                <a:solidFill>
                  <a:srgbClr val="CC0099"/>
                </a:solidFill>
                <a:latin typeface="Arial Narrow" panose="020B0606020202030204" pitchFamily="34" charset="0"/>
              </a:rPr>
              <a:t>Analysis of Second Taguchi Experiment for MRR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910060"/>
            <a:ext cx="12508992" cy="7319539"/>
          </a:xfrm>
        </p:spPr>
        <p:txBody>
          <a:bodyPr>
            <a:normAutofit fontScale="55000" lnSpcReduction="20000"/>
          </a:bodyPr>
          <a:lstStyle/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Diameter: Most significant factor.</a:t>
            </a:r>
          </a:p>
          <a:p>
            <a:pPr marL="0" indent="0">
              <a:buNone/>
            </a:pPr>
            <a:r>
              <a:rPr lang="en-IN" sz="4800" dirty="0">
                <a:latin typeface="Arial Narrow" panose="020B0606020202030204" pitchFamily="34" charset="0"/>
              </a:rPr>
              <a:t>    </a:t>
            </a:r>
            <a:r>
              <a:rPr sz="4800" dirty="0">
                <a:latin typeface="Arial Narrow" panose="020B0606020202030204" pitchFamily="34" charset="0"/>
              </a:rPr>
              <a:t>  - Optimal: 3.0 mm.</a:t>
            </a:r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51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SoD</a:t>
            </a:r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: Second most influential factor</a:t>
            </a:r>
            <a:r>
              <a:rPr sz="48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r>
              <a:rPr lang="en-IN" sz="4800" dirty="0">
                <a:latin typeface="Arial Narrow" panose="020B0606020202030204" pitchFamily="34" charset="0"/>
              </a:rPr>
              <a:t>    </a:t>
            </a:r>
            <a:r>
              <a:rPr sz="4800" dirty="0">
                <a:latin typeface="Arial Narrow" panose="020B0606020202030204" pitchFamily="34" charset="0"/>
              </a:rPr>
              <a:t>  - Optimal: 4 mm.</a:t>
            </a:r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Time: Third most influential factor.</a:t>
            </a:r>
          </a:p>
          <a:p>
            <a:pPr marL="0" indent="0">
              <a:buNone/>
            </a:pPr>
            <a:r>
              <a:rPr lang="en-IN" sz="4800" dirty="0">
                <a:latin typeface="Arial Narrow" panose="020B0606020202030204" pitchFamily="34" charset="0"/>
              </a:rPr>
              <a:t>     </a:t>
            </a:r>
            <a:r>
              <a:rPr sz="4800" dirty="0">
                <a:latin typeface="Arial Narrow" panose="020B0606020202030204" pitchFamily="34" charset="0"/>
              </a:rPr>
              <a:t> - Optimal: 540 seconds.</a:t>
            </a:r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Pressure: Moderate impact</a:t>
            </a:r>
            <a:r>
              <a:rPr sz="48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r>
              <a:rPr lang="en-IN" sz="4800" dirty="0">
                <a:latin typeface="Arial Narrow" panose="020B0606020202030204" pitchFamily="34" charset="0"/>
              </a:rPr>
              <a:t>    </a:t>
            </a:r>
            <a:r>
              <a:rPr sz="4800" dirty="0">
                <a:latin typeface="Arial Narrow" panose="020B0606020202030204" pitchFamily="34" charset="0"/>
              </a:rPr>
              <a:t>  - Optimal: 8.000 bar.</a:t>
            </a:r>
          </a:p>
          <a:p>
            <a:r>
              <a:rPr sz="5100" dirty="0">
                <a:solidFill>
                  <a:srgbClr val="7030A0"/>
                </a:solidFill>
                <a:latin typeface="Arial Narrow" panose="020B0606020202030204" pitchFamily="34" charset="0"/>
              </a:rPr>
              <a:t>• AFR: Least influential factor.</a:t>
            </a:r>
          </a:p>
          <a:p>
            <a:pPr marL="0" indent="0">
              <a:buNone/>
            </a:pPr>
            <a:r>
              <a:rPr lang="en-IN" sz="4800" dirty="0">
                <a:latin typeface="Arial Narrow" panose="020B0606020202030204" pitchFamily="34" charset="0"/>
              </a:rPr>
              <a:t>     </a:t>
            </a:r>
            <a:r>
              <a:rPr sz="4800" dirty="0">
                <a:latin typeface="Arial Narrow" panose="020B0606020202030204" pitchFamily="34" charset="0"/>
              </a:rPr>
              <a:t> - Optimal: 283.8 g/min.</a:t>
            </a:r>
          </a:p>
          <a:p>
            <a:endParaRPr dirty="0"/>
          </a:p>
          <a:p>
            <a:r>
              <a:rPr sz="5800" dirty="0">
                <a:solidFill>
                  <a:srgbClr val="C00000"/>
                </a:solidFill>
                <a:latin typeface="Arial Narrow" panose="020B0606020202030204" pitchFamily="34" charset="0"/>
              </a:rPr>
              <a:t>Optimal Settings:</a:t>
            </a:r>
          </a:p>
          <a:p>
            <a:r>
              <a:rPr sz="5500" dirty="0">
                <a:latin typeface="Arial Narrow" panose="020B0606020202030204" pitchFamily="34" charset="0"/>
              </a:rPr>
              <a:t>• Nozzle Diameter: 3.0 mm</a:t>
            </a:r>
          </a:p>
          <a:p>
            <a:r>
              <a:rPr sz="5500" dirty="0">
                <a:latin typeface="Arial Narrow" panose="020B0606020202030204" pitchFamily="34" charset="0"/>
              </a:rPr>
              <a:t>• </a:t>
            </a:r>
            <a:r>
              <a:rPr sz="5500" dirty="0" err="1">
                <a:latin typeface="Arial Narrow" panose="020B0606020202030204" pitchFamily="34" charset="0"/>
              </a:rPr>
              <a:t>SoD</a:t>
            </a:r>
            <a:r>
              <a:rPr sz="5500" dirty="0">
                <a:latin typeface="Arial Narrow" panose="020B0606020202030204" pitchFamily="34" charset="0"/>
              </a:rPr>
              <a:t>: 4 mm</a:t>
            </a:r>
          </a:p>
          <a:p>
            <a:r>
              <a:rPr sz="5500" dirty="0">
                <a:latin typeface="Arial Narrow" panose="020B0606020202030204" pitchFamily="34" charset="0"/>
              </a:rPr>
              <a:t>• Time: 540 seconds</a:t>
            </a:r>
          </a:p>
          <a:p>
            <a:r>
              <a:rPr sz="5500" dirty="0">
                <a:latin typeface="Arial Narrow" panose="020B0606020202030204" pitchFamily="34" charset="0"/>
              </a:rPr>
              <a:t>• Pressure: 8.000 bar</a:t>
            </a:r>
          </a:p>
          <a:p>
            <a:r>
              <a:rPr sz="5500" dirty="0">
                <a:latin typeface="Arial Narrow" panose="020B0606020202030204" pitchFamily="34" charset="0"/>
              </a:rPr>
              <a:t>• AFR: 283.8 g/min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6A3E-C9AE-80F6-4576-A5E16AB5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16" y="448352"/>
            <a:ext cx="12911328" cy="748038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Aft>
                <a:spcPts val="960"/>
              </a:spcAft>
              <a:buNone/>
            </a:pPr>
            <a:r>
              <a:rPr lang="en-IN" sz="288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 </a:t>
            </a:r>
            <a:r>
              <a:rPr lang="en-IN" sz="3600" b="1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Main effects plot for means as per first Taguchi Experiment to minimize Kerf taper</a:t>
            </a:r>
          </a:p>
        </p:txBody>
      </p:sp>
      <p:pic>
        <p:nvPicPr>
          <p:cNvPr id="4" name="Picture 3" descr="Uploaded image">
            <a:extLst>
              <a:ext uri="{FF2B5EF4-FFF2-40B4-BE49-F238E27FC236}">
                <a16:creationId xmlns:a16="http://schemas.microsoft.com/office/drawing/2014/main" id="{D4F39E87-DAC1-9CD0-DAE0-E6E2D8FC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64" y="1784194"/>
            <a:ext cx="10552176" cy="47924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C9476-8F3A-D1AE-B572-EC8F9BFBF38D}"/>
              </a:ext>
            </a:extLst>
          </p:cNvPr>
          <p:cNvSpPr txBox="1"/>
          <p:nvPr/>
        </p:nvSpPr>
        <p:spPr>
          <a:xfrm>
            <a:off x="3651700" y="6959245"/>
            <a:ext cx="8619548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6.   Main effects plot for means as per first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337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ploaded image">
            <a:extLst>
              <a:ext uri="{FF2B5EF4-FFF2-40B4-BE49-F238E27FC236}">
                <a16:creationId xmlns:a16="http://schemas.microsoft.com/office/drawing/2014/main" id="{DBEB8C40-7DD6-C842-33E7-7199331E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2" y="613686"/>
            <a:ext cx="11082528" cy="59817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81647-E9E6-9646-DE00-2261CAFEB44F}"/>
              </a:ext>
            </a:extLst>
          </p:cNvPr>
          <p:cNvSpPr txBox="1"/>
          <p:nvPr/>
        </p:nvSpPr>
        <p:spPr>
          <a:xfrm>
            <a:off x="2831688" y="6699674"/>
            <a:ext cx="9214792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  <a:tabLst>
                <a:tab pos="1078992" algn="l"/>
              </a:tabLs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7. Main effects plot for SN ratios as per first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8412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751" y="206478"/>
            <a:ext cx="10890209" cy="1371600"/>
          </a:xfrm>
        </p:spPr>
        <p:txBody>
          <a:bodyPr>
            <a:normAutofit/>
          </a:bodyPr>
          <a:lstStyle/>
          <a:p>
            <a:r>
              <a:rPr sz="3840" dirty="0"/>
              <a:t> </a:t>
            </a:r>
            <a:r>
              <a:rPr sz="3600" b="1" dirty="0">
                <a:solidFill>
                  <a:srgbClr val="CC0099"/>
                </a:solidFill>
                <a:latin typeface="Arial Narrow" panose="020B0606020202030204" pitchFamily="34" charset="0"/>
              </a:rPr>
              <a:t>Analysis of First Taguchi Experiment for Kerf Taper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440" y="1080763"/>
            <a:ext cx="9875520" cy="6796055"/>
          </a:xfrm>
        </p:spPr>
        <p:txBody>
          <a:bodyPr>
            <a:normAutofit fontScale="92500" lnSpcReduction="20000"/>
          </a:bodyPr>
          <a:lstStyle/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Diameter: Most influential factor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dirty="0"/>
              <a:t>  </a:t>
            </a:r>
            <a:r>
              <a:rPr dirty="0">
                <a:latin typeface="Arial Narrow" panose="020B0606020202030204" pitchFamily="34" charset="0"/>
              </a:rPr>
              <a:t>- Optimal: 2.5 mm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Pressure: Second most influential factor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dirty="0"/>
              <a:t>  </a:t>
            </a:r>
            <a:r>
              <a:rPr dirty="0">
                <a:latin typeface="Arial Narrow" panose="020B0606020202030204" pitchFamily="34" charset="0"/>
              </a:rPr>
              <a:t>- Optimal: 6.500 bar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35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SoD</a:t>
            </a:r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: Minimal impact</a:t>
            </a:r>
            <a:endParaRPr lang="en-IN" sz="3500" dirty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>
                <a:latin typeface="Arial Narrow" panose="020B0606020202030204" pitchFamily="34" charset="0"/>
              </a:rPr>
              <a:t>- Optimal: 3 mm</a:t>
            </a:r>
          </a:p>
          <a:p>
            <a:r>
              <a:rPr sz="3500" dirty="0">
                <a:solidFill>
                  <a:srgbClr val="7030A0"/>
                </a:solidFill>
                <a:latin typeface="Arial Narrow" panose="020B0606020202030204" pitchFamily="34" charset="0"/>
              </a:rPr>
              <a:t>• AFR: Least influential factor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dirty="0"/>
              <a:t>  - </a:t>
            </a:r>
            <a:r>
              <a:rPr dirty="0">
                <a:latin typeface="Arial Narrow" panose="020B0606020202030204" pitchFamily="34" charset="0"/>
              </a:rPr>
              <a:t>Optimal: 283.8 g/min</a:t>
            </a:r>
          </a:p>
          <a:p>
            <a:endParaRPr dirty="0"/>
          </a:p>
          <a:p>
            <a:r>
              <a:rPr sz="3900" dirty="0">
                <a:solidFill>
                  <a:srgbClr val="C00000"/>
                </a:solidFill>
                <a:latin typeface="Arial Narrow" panose="020B0606020202030204" pitchFamily="34" charset="0"/>
              </a:rPr>
              <a:t>Optimal Settings:</a:t>
            </a:r>
          </a:p>
          <a:p>
            <a:r>
              <a:rPr dirty="0">
                <a:latin typeface="Arial Narrow" panose="020B0606020202030204" pitchFamily="34" charset="0"/>
              </a:rPr>
              <a:t>• Nozzle Diameter: 2.5 mm</a:t>
            </a:r>
          </a:p>
          <a:p>
            <a:r>
              <a:rPr dirty="0">
                <a:latin typeface="Arial Narrow" panose="020B0606020202030204" pitchFamily="34" charset="0"/>
              </a:rPr>
              <a:t>• Pressure: 6.500 bar</a:t>
            </a:r>
          </a:p>
          <a:p>
            <a:r>
              <a:rPr dirty="0">
                <a:latin typeface="Arial Narrow" panose="020B0606020202030204" pitchFamily="34" charset="0"/>
              </a:rPr>
              <a:t>•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: 3 mm</a:t>
            </a:r>
          </a:p>
          <a:p>
            <a:r>
              <a:rPr dirty="0">
                <a:latin typeface="Arial Narrow" panose="020B0606020202030204" pitchFamily="34" charset="0"/>
              </a:rPr>
              <a:t>• AFR: 283.8 g/min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BE9DE-F5D9-8C11-85E7-2C2CBD5F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65760"/>
            <a:ext cx="11594592" cy="7692758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>
                <a:solidFill>
                  <a:srgbClr val="CC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Analysis of second Taguchi experiment for minimizing Kerf taper</a:t>
            </a:r>
          </a:p>
          <a:p>
            <a:endParaRPr lang="en-IN" dirty="0"/>
          </a:p>
        </p:txBody>
      </p:sp>
      <p:pic>
        <p:nvPicPr>
          <p:cNvPr id="4" name="Picture 3" descr="Uploaded image">
            <a:extLst>
              <a:ext uri="{FF2B5EF4-FFF2-40B4-BE49-F238E27FC236}">
                <a16:creationId xmlns:a16="http://schemas.microsoft.com/office/drawing/2014/main" id="{061AE764-0FD9-E8C1-65A9-6FC482072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65" y="1225296"/>
            <a:ext cx="10186416" cy="5629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BDC3E-8B13-AD49-AE4C-BA433BDC3373}"/>
              </a:ext>
            </a:extLst>
          </p:cNvPr>
          <p:cNvSpPr txBox="1"/>
          <p:nvPr/>
        </p:nvSpPr>
        <p:spPr>
          <a:xfrm>
            <a:off x="2471830" y="7028045"/>
            <a:ext cx="933277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8.   Main effects plot for means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3154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ploaded image">
            <a:extLst>
              <a:ext uri="{FF2B5EF4-FFF2-40B4-BE49-F238E27FC236}">
                <a16:creationId xmlns:a16="http://schemas.microsoft.com/office/drawing/2014/main" id="{D41A06BB-37EF-E2D3-4F6A-602B0743B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584221"/>
            <a:ext cx="10021824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3E7B2-1F89-12F3-D751-6D81B109612F}"/>
              </a:ext>
            </a:extLst>
          </p:cNvPr>
          <p:cNvSpPr txBox="1"/>
          <p:nvPr/>
        </p:nvSpPr>
        <p:spPr>
          <a:xfrm>
            <a:off x="2442332" y="6363411"/>
            <a:ext cx="8786499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  <a:tabLst>
                <a:tab pos="1078992" algn="l"/>
              </a:tabLs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9. Main effects plot for SN ratios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0294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141" y="43447"/>
            <a:ext cx="10795819" cy="1371600"/>
          </a:xfrm>
        </p:spPr>
        <p:txBody>
          <a:bodyPr>
            <a:normAutofit/>
          </a:bodyPr>
          <a:lstStyle/>
          <a:p>
            <a:r>
              <a:rPr sz="3360" dirty="0"/>
              <a:t> </a:t>
            </a:r>
            <a:r>
              <a:rPr sz="3600" b="1" dirty="0">
                <a:solidFill>
                  <a:srgbClr val="CC0099"/>
                </a:solidFill>
                <a:latin typeface="Arial Narrow" panose="020B0606020202030204" pitchFamily="34" charset="0"/>
              </a:rPr>
              <a:t>Analysis of Second Taguchi Experiment for Kerf Taper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832" y="905551"/>
            <a:ext cx="9875520" cy="7280602"/>
          </a:xfrm>
        </p:spPr>
        <p:txBody>
          <a:bodyPr>
            <a:normAutofit fontScale="47500" lnSpcReduction="20000"/>
          </a:bodyPr>
          <a:lstStyle/>
          <a:p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• </a:t>
            </a:r>
            <a:r>
              <a:rPr sz="55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SoD</a:t>
            </a:r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: Most influential factor</a:t>
            </a:r>
          </a:p>
          <a:p>
            <a:pPr marL="0" indent="0">
              <a:buNone/>
            </a:pPr>
            <a:r>
              <a:rPr lang="en-IN" sz="5500" dirty="0">
                <a:latin typeface="Arial Narrow" panose="020B0606020202030204" pitchFamily="34" charset="0"/>
              </a:rPr>
              <a:t>     </a:t>
            </a:r>
            <a:r>
              <a:rPr sz="5500" dirty="0">
                <a:latin typeface="Arial Narrow" panose="020B0606020202030204" pitchFamily="34" charset="0"/>
              </a:rPr>
              <a:t> - Optimal: 2 mm.</a:t>
            </a:r>
          </a:p>
          <a:p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Diameter: Second most influential factor.</a:t>
            </a:r>
          </a:p>
          <a:p>
            <a:pPr marL="0" indent="0">
              <a:buNone/>
            </a:pPr>
            <a:r>
              <a:rPr lang="en-IN" sz="5500" dirty="0">
                <a:latin typeface="Arial Narrow" panose="020B0606020202030204" pitchFamily="34" charset="0"/>
              </a:rPr>
              <a:t>    </a:t>
            </a:r>
            <a:r>
              <a:rPr sz="5500" dirty="0">
                <a:latin typeface="Arial Narrow" panose="020B0606020202030204" pitchFamily="34" charset="0"/>
              </a:rPr>
              <a:t>  - Optimal: 2.5 mm.</a:t>
            </a:r>
          </a:p>
          <a:p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Pressure: Third most influential factor.</a:t>
            </a:r>
          </a:p>
          <a:p>
            <a:pPr marL="0" indent="0">
              <a:buNone/>
            </a:pPr>
            <a:r>
              <a:rPr lang="en-IN" sz="5500" dirty="0">
                <a:latin typeface="Arial Narrow" panose="020B0606020202030204" pitchFamily="34" charset="0"/>
              </a:rPr>
              <a:t>    </a:t>
            </a:r>
            <a:r>
              <a:rPr sz="5500" dirty="0">
                <a:latin typeface="Arial Narrow" panose="020B0606020202030204" pitchFamily="34" charset="0"/>
              </a:rPr>
              <a:t>  - Optimal: 6.500 bar.</a:t>
            </a:r>
          </a:p>
          <a:p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• AFR: Moderate impact.</a:t>
            </a:r>
            <a:endParaRPr lang="en-IN" sz="5500" dirty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5500" dirty="0">
                <a:latin typeface="Arial Narrow" panose="020B0606020202030204" pitchFamily="34" charset="0"/>
              </a:rPr>
              <a:t>      - Optimal: 283.8 g/min.</a:t>
            </a:r>
          </a:p>
          <a:p>
            <a:r>
              <a:rPr sz="5500" dirty="0">
                <a:solidFill>
                  <a:srgbClr val="7030A0"/>
                </a:solidFill>
                <a:latin typeface="Arial Narrow" panose="020B0606020202030204" pitchFamily="34" charset="0"/>
              </a:rPr>
              <a:t>• Time: Least influential factor.</a:t>
            </a:r>
          </a:p>
          <a:p>
            <a:pPr marL="0" indent="0">
              <a:buNone/>
            </a:pPr>
            <a:r>
              <a:rPr lang="en-IN" sz="5500" dirty="0">
                <a:latin typeface="Arial Narrow" panose="020B0606020202030204" pitchFamily="34" charset="0"/>
              </a:rPr>
              <a:t>    </a:t>
            </a:r>
            <a:r>
              <a:rPr sz="5500" dirty="0">
                <a:latin typeface="Arial Narrow" panose="020B0606020202030204" pitchFamily="34" charset="0"/>
              </a:rPr>
              <a:t>  - Optimal: 600 seconds.</a:t>
            </a:r>
          </a:p>
          <a:p>
            <a:pPr marL="0" indent="0">
              <a:buNone/>
            </a:pPr>
            <a:endParaRPr dirty="0"/>
          </a:p>
          <a:p>
            <a:r>
              <a:rPr sz="5900" dirty="0">
                <a:solidFill>
                  <a:srgbClr val="C00000"/>
                </a:solidFill>
                <a:latin typeface="Arial Narrow" panose="020B0606020202030204" pitchFamily="34" charset="0"/>
              </a:rPr>
              <a:t>Optimal Settings:</a:t>
            </a:r>
          </a:p>
          <a:p>
            <a:r>
              <a:rPr sz="5100" dirty="0">
                <a:latin typeface="Arial Narrow" panose="020B0606020202030204" pitchFamily="34" charset="0"/>
              </a:rPr>
              <a:t>• </a:t>
            </a:r>
            <a:r>
              <a:rPr sz="5500" dirty="0" err="1">
                <a:latin typeface="Arial Narrow" panose="020B0606020202030204" pitchFamily="34" charset="0"/>
              </a:rPr>
              <a:t>SoD</a:t>
            </a:r>
            <a:r>
              <a:rPr sz="5500" dirty="0">
                <a:latin typeface="Arial Narrow" panose="020B0606020202030204" pitchFamily="34" charset="0"/>
              </a:rPr>
              <a:t>: 2 mm</a:t>
            </a:r>
          </a:p>
          <a:p>
            <a:r>
              <a:rPr sz="5500" dirty="0">
                <a:latin typeface="Arial Narrow" panose="020B0606020202030204" pitchFamily="34" charset="0"/>
              </a:rPr>
              <a:t>• Nozzle Diameter: 2.5 mm</a:t>
            </a:r>
          </a:p>
          <a:p>
            <a:r>
              <a:rPr sz="5500" dirty="0">
                <a:latin typeface="Arial Narrow" panose="020B0606020202030204" pitchFamily="34" charset="0"/>
              </a:rPr>
              <a:t>• Pressure: 6.500 bar</a:t>
            </a:r>
          </a:p>
          <a:p>
            <a:r>
              <a:rPr sz="5500" dirty="0">
                <a:latin typeface="Arial Narrow" panose="020B0606020202030204" pitchFamily="34" charset="0"/>
              </a:rPr>
              <a:t>• AFR: 283.8 g/min</a:t>
            </a:r>
          </a:p>
          <a:p>
            <a:r>
              <a:rPr sz="5500" dirty="0">
                <a:latin typeface="Arial Narrow" panose="020B0606020202030204" pitchFamily="34" charset="0"/>
              </a:rPr>
              <a:t>• Time: 600 seconds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297" y="959440"/>
            <a:ext cx="108198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Control Factors and Response Variables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36990" y="21256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Control Factors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55152" y="2125635"/>
            <a:ext cx="30829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 Narrow" panose="020B0606020202030204" pitchFamily="34" charset="0"/>
                <a:ea typeface="Petrona Bold" pitchFamily="34" charset="-122"/>
                <a:cs typeface="Petrona Bold" pitchFamily="34" charset="-120"/>
              </a:rPr>
              <a:t>Response Variable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937667" y="2913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Material Removal Rate (MRR</a:t>
            </a: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0D024B-ADF0-2DAA-9743-03C1D892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09498"/>
              </p:ext>
            </p:extLst>
          </p:nvPr>
        </p:nvGraphicFramePr>
        <p:xfrm>
          <a:off x="1541076" y="2919640"/>
          <a:ext cx="6666224" cy="3455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556">
                  <a:extLst>
                    <a:ext uri="{9D8B030D-6E8A-4147-A177-3AD203B41FA5}">
                      <a16:colId xmlns:a16="http://schemas.microsoft.com/office/drawing/2014/main" val="3222756835"/>
                    </a:ext>
                  </a:extLst>
                </a:gridCol>
                <a:gridCol w="1666556">
                  <a:extLst>
                    <a:ext uri="{9D8B030D-6E8A-4147-A177-3AD203B41FA5}">
                      <a16:colId xmlns:a16="http://schemas.microsoft.com/office/drawing/2014/main" val="3241463480"/>
                    </a:ext>
                  </a:extLst>
                </a:gridCol>
                <a:gridCol w="1666556">
                  <a:extLst>
                    <a:ext uri="{9D8B030D-6E8A-4147-A177-3AD203B41FA5}">
                      <a16:colId xmlns:a16="http://schemas.microsoft.com/office/drawing/2014/main" val="3928183030"/>
                    </a:ext>
                  </a:extLst>
                </a:gridCol>
                <a:gridCol w="1666556">
                  <a:extLst>
                    <a:ext uri="{9D8B030D-6E8A-4147-A177-3AD203B41FA5}">
                      <a16:colId xmlns:a16="http://schemas.microsoft.com/office/drawing/2014/main" val="4151166912"/>
                    </a:ext>
                  </a:extLst>
                </a:gridCol>
              </a:tblGrid>
              <a:tr h="6910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AJM Parameter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Level 1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Level 2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Level 3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88842"/>
                  </a:ext>
                </a:extLst>
              </a:tr>
              <a:tr h="6910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Air Pressure (bar)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5.515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6.5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8.0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3871594"/>
                  </a:ext>
                </a:extLst>
              </a:tr>
              <a:tr h="6910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Standoff Distance (mm)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3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62817955"/>
                  </a:ext>
                </a:extLst>
              </a:tr>
              <a:tr h="6910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Nozzle Diameter (mm)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2.5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47605907"/>
                  </a:ext>
                </a:extLst>
              </a:tr>
              <a:tr h="6910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AFR (g/min)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46.8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283.8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470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2063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9D47-AEC4-E43F-B927-215AD75C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177"/>
            <a:ext cx="12115800" cy="7657361"/>
          </a:xfrm>
        </p:spPr>
        <p:txBody>
          <a:bodyPr/>
          <a:lstStyle/>
          <a:p>
            <a:pPr marL="0" indent="0" algn="ctr">
              <a:buNone/>
            </a:pPr>
            <a:r>
              <a:rPr lang="en-IN" sz="3360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</a:t>
            </a:r>
            <a:r>
              <a:rPr lang="en-IN" sz="3600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Interaction effects observations based on interaction plots for Means and SN Ratios for maximizing MRR:</a:t>
            </a:r>
            <a:endParaRPr lang="en-IN" sz="3600" dirty="0">
              <a:solidFill>
                <a:srgbClr val="CC0099"/>
              </a:solidFill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IN" dirty="0"/>
          </a:p>
        </p:txBody>
      </p:sp>
      <p:pic>
        <p:nvPicPr>
          <p:cNvPr id="4" name="Picture 3" descr="Uploaded image">
            <a:extLst>
              <a:ext uri="{FF2B5EF4-FFF2-40B4-BE49-F238E27FC236}">
                <a16:creationId xmlns:a16="http://schemas.microsoft.com/office/drawing/2014/main" id="{0E252AAE-5465-DECB-2FAA-74B310BC4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57" y="1556656"/>
            <a:ext cx="11049000" cy="57585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BA9E0-7107-4ACD-1647-3358C708D87A}"/>
              </a:ext>
            </a:extLst>
          </p:cNvPr>
          <p:cNvSpPr txBox="1"/>
          <p:nvPr/>
        </p:nvSpPr>
        <p:spPr>
          <a:xfrm>
            <a:off x="2758361" y="7423822"/>
            <a:ext cx="9122940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10.  Interaction plot for means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6072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ploaded image">
            <a:extLst>
              <a:ext uri="{FF2B5EF4-FFF2-40B4-BE49-F238E27FC236}">
                <a16:creationId xmlns:a16="http://schemas.microsoft.com/office/drawing/2014/main" id="{5C259E70-FC03-633E-9EBF-543E36C63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525441"/>
            <a:ext cx="10787744" cy="66482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68E09-4595-DA26-687D-C4D3E3013DF8}"/>
              </a:ext>
            </a:extLst>
          </p:cNvPr>
          <p:cNvSpPr txBox="1"/>
          <p:nvPr/>
        </p:nvSpPr>
        <p:spPr>
          <a:xfrm>
            <a:off x="2775926" y="7369151"/>
            <a:ext cx="9405187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11.  Interaction plot for SN ratios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681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</a:t>
            </a:r>
          </a:p>
          <a:p>
            <a:pPr marL="0" indent="0">
              <a:buNone/>
            </a:pPr>
            <a:r>
              <a:rPr lang="en-IN" dirty="0"/>
              <a:t>                     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1B546-5EDD-1D39-B2A7-4063CFD1CFF2}"/>
              </a:ext>
            </a:extLst>
          </p:cNvPr>
          <p:cNvSpPr txBox="1"/>
          <p:nvPr/>
        </p:nvSpPr>
        <p:spPr>
          <a:xfrm>
            <a:off x="1049383" y="758081"/>
            <a:ext cx="12228576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Interaction Effects for MRR</a:t>
            </a:r>
            <a:r>
              <a:rPr lang="en-IN" sz="4000" dirty="0"/>
              <a:t>  </a:t>
            </a:r>
          </a:p>
          <a:p>
            <a:r>
              <a:rPr lang="en-IN" sz="4000" dirty="0"/>
              <a:t>             </a:t>
            </a:r>
          </a:p>
          <a:p>
            <a:r>
              <a:rPr lang="en-IN" dirty="0">
                <a:solidFill>
                  <a:srgbClr val="7030A0"/>
                </a:solidFill>
              </a:rPr>
              <a:t>      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 and AFR: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                     - Optimal: 3.0 mm nozzle with 283.8 g/min AFR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.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 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• Nozzle Diameter and Time: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                     - Optimal: 3.0 mm nozzle with 540 seconds.</a:t>
            </a:r>
          </a:p>
          <a:p>
            <a:endParaRPr lang="en-IN" sz="3600" dirty="0">
              <a:latin typeface="Arial Narrow" panose="020B0606020202030204" pitchFamily="34" charset="0"/>
            </a:endParaRPr>
          </a:p>
          <a:p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    • AFR and Time:</a:t>
            </a:r>
          </a:p>
          <a:p>
            <a:r>
              <a:rPr lang="en-IN" sz="3600" dirty="0">
                <a:latin typeface="Arial Narrow" panose="020B0606020202030204" pitchFamily="34" charset="0"/>
              </a:rPr>
              <a:t>                      - Optimal: 283.8 g/min AFR with 540 seconds.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7A4A1-5ACA-6C52-A2E5-98DF6707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377559"/>
            <a:ext cx="9875520" cy="7421389"/>
          </a:xfrm>
        </p:spPr>
        <p:txBody>
          <a:bodyPr/>
          <a:lstStyle/>
          <a:p>
            <a:pPr marL="0" indent="0" algn="ctr">
              <a:buNone/>
            </a:pPr>
            <a:r>
              <a:rPr lang="en-IN" sz="3600" dirty="0">
                <a:solidFill>
                  <a:srgbClr val="CC0099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Interaction effects observations based on interaction plots for Means and SN Ratios for minimising kerf taper</a:t>
            </a:r>
          </a:p>
          <a:p>
            <a:endParaRPr lang="en-IN" sz="336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IN" dirty="0"/>
          </a:p>
        </p:txBody>
      </p:sp>
      <p:pic>
        <p:nvPicPr>
          <p:cNvPr id="6" name="Picture 5" descr="Uploaded image">
            <a:extLst>
              <a:ext uri="{FF2B5EF4-FFF2-40B4-BE49-F238E27FC236}">
                <a16:creationId xmlns:a16="http://schemas.microsoft.com/office/drawing/2014/main" id="{F7266D10-3EC0-5E62-FED7-198C0D233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1687286"/>
            <a:ext cx="9875520" cy="53683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5DD35-5453-AB9B-9BD7-93924E294454}"/>
              </a:ext>
            </a:extLst>
          </p:cNvPr>
          <p:cNvSpPr txBox="1"/>
          <p:nvPr/>
        </p:nvSpPr>
        <p:spPr>
          <a:xfrm>
            <a:off x="2495428" y="7159824"/>
            <a:ext cx="9090905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12.  Interaction plot for means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6089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ploaded image">
            <a:extLst>
              <a:ext uri="{FF2B5EF4-FFF2-40B4-BE49-F238E27FC236}">
                <a16:creationId xmlns:a16="http://schemas.microsoft.com/office/drawing/2014/main" id="{3B5E00A1-301C-9E21-C486-0E38460FB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637437"/>
            <a:ext cx="10134600" cy="61334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DB849-59C9-1575-4E05-EC264380C98C}"/>
              </a:ext>
            </a:extLst>
          </p:cNvPr>
          <p:cNvSpPr txBox="1"/>
          <p:nvPr/>
        </p:nvSpPr>
        <p:spPr>
          <a:xfrm>
            <a:off x="2872986" y="6873159"/>
            <a:ext cx="9471414" cy="45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960"/>
              </a:spcAft>
              <a:tabLst>
                <a:tab pos="1660398" algn="l"/>
              </a:tabLst>
            </a:pPr>
            <a:r>
              <a:rPr lang="en-IN" sz="2400" b="1" dirty="0">
                <a:latin typeface="Arial Narrow" panose="020B0606020202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Fig. 13.  Interaction plot for SN Ratios as per second Taguchi Experiment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95266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1920241"/>
            <a:ext cx="10335670" cy="5642732"/>
          </a:xfrm>
        </p:spPr>
        <p:txBody>
          <a:bodyPr>
            <a:normAutofit/>
          </a:bodyPr>
          <a:lstStyle/>
          <a:p>
            <a:r>
              <a:rPr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 and AFR: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</a:t>
            </a:r>
            <a:r>
              <a:rPr dirty="0">
                <a:latin typeface="Arial Narrow" panose="020B0606020202030204" pitchFamily="34" charset="0"/>
              </a:rPr>
              <a:t> - Optimal: 6.500 bar pressure with 283.8 g/min AFR</a:t>
            </a:r>
            <a:endParaRPr lang="en-IN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dirty="0">
                <a:latin typeface="Arial Narrow" panose="020B0606020202030204" pitchFamily="34" charset="0"/>
              </a:rPr>
              <a:t>.</a:t>
            </a:r>
          </a:p>
          <a:p>
            <a:r>
              <a:rPr dirty="0">
                <a:solidFill>
                  <a:srgbClr val="7030A0"/>
                </a:solidFill>
                <a:latin typeface="Arial Narrow" panose="020B0606020202030204" pitchFamily="34" charset="0"/>
              </a:rPr>
              <a:t>• Pressure and Time: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  </a:t>
            </a:r>
            <a:r>
              <a:rPr dirty="0">
                <a:latin typeface="Arial Narrow" panose="020B0606020202030204" pitchFamily="34" charset="0"/>
              </a:rPr>
              <a:t>- Optimal: 6.500 bar pressure with 600 seconds.</a:t>
            </a:r>
            <a:endParaRPr lang="en-IN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dirty="0">
              <a:latin typeface="Arial Narrow" panose="020B0606020202030204" pitchFamily="34" charset="0"/>
            </a:endParaRPr>
          </a:p>
          <a:p>
            <a:r>
              <a:rPr dirty="0">
                <a:solidFill>
                  <a:srgbClr val="7030A0"/>
                </a:solidFill>
                <a:latin typeface="Arial Narrow" panose="020B0606020202030204" pitchFamily="34" charset="0"/>
              </a:rPr>
              <a:t>• AFR and Time:</a:t>
            </a:r>
          </a:p>
          <a:p>
            <a:pPr marL="0" indent="0">
              <a:buNone/>
            </a:pPr>
            <a:r>
              <a:rPr lang="en-IN" dirty="0">
                <a:latin typeface="Arial Narrow" panose="020B0606020202030204" pitchFamily="34" charset="0"/>
              </a:rPr>
              <a:t>   </a:t>
            </a:r>
            <a:r>
              <a:rPr dirty="0">
                <a:latin typeface="Arial Narrow" panose="020B0606020202030204" pitchFamily="34" charset="0"/>
              </a:rPr>
              <a:t>  - Optimal: 283.8 g/min AFR with 600 seconds.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925FE-A196-6DC6-93DC-C13E875A7502}"/>
              </a:ext>
            </a:extLst>
          </p:cNvPr>
          <p:cNvSpPr txBox="1"/>
          <p:nvPr/>
        </p:nvSpPr>
        <p:spPr>
          <a:xfrm>
            <a:off x="1981200" y="836414"/>
            <a:ext cx="8290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3600" b="1" dirty="0">
                <a:solidFill>
                  <a:srgbClr val="CC0099"/>
                </a:solidFill>
                <a:latin typeface="Arial Narrow" panose="020B0606020202030204" pitchFamily="34" charset="0"/>
              </a:rPr>
              <a:t>Interaction Effects for Kerf Taper</a:t>
            </a:r>
            <a:endParaRPr lang="en-IN" sz="3600" b="1" dirty="0">
              <a:solidFill>
                <a:srgbClr val="CC0099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974" y="-99856"/>
            <a:ext cx="9586452" cy="1136423"/>
          </a:xfrm>
        </p:spPr>
        <p:txBody>
          <a:bodyPr>
            <a:normAutofit/>
          </a:bodyPr>
          <a:lstStyle/>
          <a:p>
            <a:r>
              <a:rPr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Summary of Optimal Settings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3CAE57-BD46-E8DE-7781-1E6756D14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793359"/>
              </p:ext>
            </p:extLst>
          </p:nvPr>
        </p:nvGraphicFramePr>
        <p:xfrm>
          <a:off x="863601" y="647700"/>
          <a:ext cx="13169899" cy="76348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1862">
                  <a:extLst>
                    <a:ext uri="{9D8B030D-6E8A-4147-A177-3AD203B41FA5}">
                      <a16:colId xmlns:a16="http://schemas.microsoft.com/office/drawing/2014/main" val="845218458"/>
                    </a:ext>
                  </a:extLst>
                </a:gridCol>
                <a:gridCol w="1755500">
                  <a:extLst>
                    <a:ext uri="{9D8B030D-6E8A-4147-A177-3AD203B41FA5}">
                      <a16:colId xmlns:a16="http://schemas.microsoft.com/office/drawing/2014/main" val="173772375"/>
                    </a:ext>
                  </a:extLst>
                </a:gridCol>
                <a:gridCol w="2344464">
                  <a:extLst>
                    <a:ext uri="{9D8B030D-6E8A-4147-A177-3AD203B41FA5}">
                      <a16:colId xmlns:a16="http://schemas.microsoft.com/office/drawing/2014/main" val="947615804"/>
                    </a:ext>
                  </a:extLst>
                </a:gridCol>
                <a:gridCol w="1620667">
                  <a:extLst>
                    <a:ext uri="{9D8B030D-6E8A-4147-A177-3AD203B41FA5}">
                      <a16:colId xmlns:a16="http://schemas.microsoft.com/office/drawing/2014/main" val="246129492"/>
                    </a:ext>
                  </a:extLst>
                </a:gridCol>
                <a:gridCol w="2218585">
                  <a:extLst>
                    <a:ext uri="{9D8B030D-6E8A-4147-A177-3AD203B41FA5}">
                      <a16:colId xmlns:a16="http://schemas.microsoft.com/office/drawing/2014/main" val="1562952930"/>
                    </a:ext>
                  </a:extLst>
                </a:gridCol>
                <a:gridCol w="1848821">
                  <a:extLst>
                    <a:ext uri="{9D8B030D-6E8A-4147-A177-3AD203B41FA5}">
                      <a16:colId xmlns:a16="http://schemas.microsoft.com/office/drawing/2014/main" val="4199116914"/>
                    </a:ext>
                  </a:extLst>
                </a:gridCol>
              </a:tblGrid>
              <a:tr h="10218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Case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Pressure (bar)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Nozzle Diameter (mm)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Stand-off Distance (</a:t>
                      </a:r>
                      <a:r>
                        <a:rPr lang="en-IN" sz="2000" kern="100" dirty="0" err="1">
                          <a:effectLst/>
                          <a:latin typeface="Arial Narrow" panose="020B0606020202030204" pitchFamily="34" charset="0"/>
                        </a:rPr>
                        <a:t>SoD</a:t>
                      </a: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) (mm)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Abrasive Flow Rate (AFR) (g/min)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Time of Jet Impact (Time T in sec)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3011136985"/>
                  </a:ext>
                </a:extLst>
              </a:tr>
              <a:tr h="6650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1. Optimum MRR using First Taguchi Experiment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 8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 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470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2400" b="1" kern="10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464376230"/>
                  </a:ext>
                </a:extLst>
              </a:tr>
              <a:tr h="992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2. Optimum MRR using Second Taguchi Experiment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 8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 4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1777316472"/>
                  </a:ext>
                </a:extLst>
              </a:tr>
              <a:tr h="1320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3. Optimum MRR using Second Taguchi Experiment (Main &amp; Interaction Effects)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540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3206790961"/>
                  </a:ext>
                </a:extLst>
              </a:tr>
              <a:tr h="992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Arial Narrow" panose="020B0606020202030204" pitchFamily="34" charset="0"/>
                        </a:rPr>
                        <a:t>3. Optimum Kerf Taper using First Taguchi Experiment</a:t>
                      </a:r>
                      <a:endParaRPr lang="en-IN" sz="2000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2400" b="1" kern="10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2411544968"/>
                  </a:ext>
                </a:extLst>
              </a:tr>
              <a:tr h="1320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Arial Narrow" panose="020B0606020202030204" pitchFamily="34" charset="0"/>
                        </a:rPr>
                        <a:t>4. Optimum Kerf Taper using Second Taguchi Experiment (Main Effects Only)</a:t>
                      </a:r>
                      <a:endParaRPr lang="en-IN" sz="20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2428174144"/>
                  </a:ext>
                </a:extLst>
              </a:tr>
              <a:tr h="1320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Arial Narrow" panose="020B0606020202030204" pitchFamily="34" charset="0"/>
                        </a:rPr>
                        <a:t>5. Optimum Kerf Taper using Second Taguchi Experiment (Main &amp; Interaction Effects)</a:t>
                      </a:r>
                      <a:endParaRPr lang="en-IN" sz="2000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6.5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>
                          <a:effectLst/>
                          <a:latin typeface="Arial Narrow" panose="020B0606020202030204" pitchFamily="34" charset="0"/>
                        </a:rPr>
                        <a:t>2.5</a:t>
                      </a:r>
                      <a:endParaRPr lang="en-IN" sz="2400" b="1" kern="1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283.8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effectLst/>
                          <a:latin typeface="Arial Narrow" panose="020B0606020202030204" pitchFamily="34" charset="0"/>
                        </a:rPr>
                        <a:t>600</a:t>
                      </a:r>
                      <a:endParaRPr lang="en-IN" sz="2400" b="1" kern="1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11430" marR="11430" marT="11430" marB="11430" anchor="ctr"/>
                </a:tc>
                <a:extLst>
                  <a:ext uri="{0D108BD9-81ED-4DB2-BD59-A6C34878D82A}">
                    <a16:rowId xmlns:a16="http://schemas.microsoft.com/office/drawing/2014/main" val="6004446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CF1842-4CCF-74DC-5BAF-0007D3CB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292100"/>
            <a:ext cx="1189990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B21DE-CE8F-B2A9-EAA6-EA2FEC7BC331}"/>
              </a:ext>
            </a:extLst>
          </p:cNvPr>
          <p:cNvSpPr txBox="1"/>
          <p:nvPr/>
        </p:nvSpPr>
        <p:spPr>
          <a:xfrm>
            <a:off x="1612900" y="6406751"/>
            <a:ext cx="11671300" cy="1375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0" lvl="2" algn="just">
              <a:lnSpc>
                <a:spcPct val="107000"/>
              </a:lnSpc>
              <a:spcAft>
                <a:spcPts val="960"/>
              </a:spcAft>
            </a:pPr>
            <a:r>
              <a:rPr lang="en-IN" sz="2400" dirty="0"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                (a)                                                                                 (b)                                                         </a:t>
            </a:r>
            <a:endParaRPr lang="en-IN" sz="2400" dirty="0">
              <a:latin typeface="Arial Narrow" panose="020B0606020202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960"/>
              </a:spcAft>
            </a:pPr>
            <a:r>
              <a:rPr lang="en-IN" sz="2400" dirty="0">
                <a:latin typeface="Arial Narrow" panose="020B0606020202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Fig.14. (a), (b) Graphical plots of comparative view of MRR and Kerf Taper across trials for both Taguchi experiments</a:t>
            </a:r>
            <a:endParaRPr lang="en-IN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8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US" sz="16000" dirty="0"/>
              <a:t>          </a:t>
            </a:r>
            <a:endParaRPr sz="1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81EA6-4255-3CBA-824B-FAB97E08F65E}"/>
              </a:ext>
            </a:extLst>
          </p:cNvPr>
          <p:cNvSpPr txBox="1"/>
          <p:nvPr/>
        </p:nvSpPr>
        <p:spPr>
          <a:xfrm>
            <a:off x="450088" y="522560"/>
            <a:ext cx="1398422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               Comparative Analysis of MRR and Kerf Taper: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</a:t>
            </a:r>
            <a:r>
              <a:rPr lang="en-IN" sz="3200" dirty="0"/>
              <a:t>• </a:t>
            </a:r>
            <a:r>
              <a:rPr lang="en-IN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MRR vs Trials:</a:t>
            </a:r>
          </a:p>
          <a:p>
            <a:r>
              <a:rPr lang="en-IN" sz="2800" dirty="0"/>
              <a:t>                </a:t>
            </a:r>
            <a:r>
              <a:rPr lang="en-IN" sz="3200" dirty="0">
                <a:latin typeface="Arial Narrow" panose="020B0606020202030204" pitchFamily="34" charset="0"/>
              </a:rPr>
              <a:t>Experiment 1: Higher variability in MRR across trials;  inconsistent performance</a:t>
            </a:r>
            <a:endParaRPr lang="en-IN" sz="2800" dirty="0"/>
          </a:p>
          <a:p>
            <a:r>
              <a:rPr lang="en-IN" sz="2800" dirty="0">
                <a:solidFill>
                  <a:srgbClr val="C00000"/>
                </a:solidFill>
              </a:rPr>
              <a:t>                </a:t>
            </a:r>
            <a:r>
              <a:rPr lang="en-IN" sz="3200" dirty="0">
                <a:solidFill>
                  <a:srgbClr val="C00000"/>
                </a:solidFill>
                <a:latin typeface="Arial Narrow" panose="020B0606020202030204" pitchFamily="34" charset="0"/>
              </a:rPr>
              <a:t>Experiment 2: Lower MRR values but more consistent results with reduced</a:t>
            </a:r>
          </a:p>
          <a:p>
            <a:r>
              <a:rPr lang="en-IN" sz="3200" dirty="0">
                <a:solidFill>
                  <a:srgbClr val="C00000"/>
                </a:solidFill>
                <a:latin typeface="Arial Narrow" panose="020B0606020202030204" pitchFamily="34" charset="0"/>
              </a:rPr>
              <a:t>                                      fluctuation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3200" dirty="0"/>
              <a:t>           • </a:t>
            </a:r>
            <a:r>
              <a:rPr lang="en-IN" sz="3600" dirty="0">
                <a:solidFill>
                  <a:srgbClr val="7030A0"/>
                </a:solidFill>
                <a:latin typeface="Arial Narrow" panose="020B0606020202030204" pitchFamily="34" charset="0"/>
              </a:rPr>
              <a:t>Kerf Taper vs Trials:</a:t>
            </a:r>
          </a:p>
          <a:p>
            <a:r>
              <a:rPr lang="en-IN" dirty="0"/>
              <a:t>                       </a:t>
            </a:r>
            <a:r>
              <a:rPr lang="en-IN" sz="3200" dirty="0">
                <a:latin typeface="Arial Narrow" panose="020B0606020202030204" pitchFamily="34" charset="0"/>
              </a:rPr>
              <a:t>Experiment 1: Significant variability with high peaks; less control over taper </a:t>
            </a:r>
          </a:p>
          <a:p>
            <a:r>
              <a:rPr lang="en-IN" sz="3200" dirty="0">
                <a:latin typeface="Arial Narrow" panose="020B0606020202030204" pitchFamily="34" charset="0"/>
              </a:rPr>
              <a:t>                                     minimization</a:t>
            </a:r>
          </a:p>
          <a:p>
            <a:r>
              <a:rPr lang="en-IN" sz="3200" dirty="0">
                <a:latin typeface="Arial Narrow" panose="020B0606020202030204" pitchFamily="34" charset="0"/>
              </a:rPr>
              <a:t>             </a:t>
            </a:r>
            <a:r>
              <a:rPr lang="en-IN" sz="3200" dirty="0">
                <a:solidFill>
                  <a:srgbClr val="C00000"/>
                </a:solidFill>
                <a:latin typeface="Arial Narrow" panose="020B0606020202030204" pitchFamily="34" charset="0"/>
              </a:rPr>
              <a:t>Experiment 2: More consistent and lower kerf taper across trials; better optimization</a:t>
            </a:r>
            <a:endParaRPr lang="en-IN" sz="28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0" y="0"/>
            <a:ext cx="9875520" cy="1371600"/>
          </a:xfrm>
        </p:spPr>
        <p:txBody>
          <a:bodyPr/>
          <a:lstStyle/>
          <a:p>
            <a:r>
              <a:rPr sz="4000" b="1" dirty="0">
                <a:solidFill>
                  <a:srgbClr val="CC0099"/>
                </a:solidFill>
                <a:latin typeface="Arial Narrow" panose="020B060602020203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825500"/>
            <a:ext cx="12941300" cy="7586981"/>
          </a:xfrm>
        </p:spPr>
        <p:txBody>
          <a:bodyPr>
            <a:noAutofit/>
          </a:bodyPr>
          <a:lstStyle/>
          <a:p>
            <a:r>
              <a:rPr dirty="0">
                <a:latin typeface="Arial Narrow" panose="020B0606020202030204" pitchFamily="34" charset="0"/>
              </a:rPr>
              <a:t>• Introduced a novel approach to reduce kerf taper in AJM by dynamically adjusting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 and optimizing impingement time.</a:t>
            </a:r>
          </a:p>
          <a:p>
            <a:r>
              <a:rPr dirty="0">
                <a:latin typeface="Arial Narrow" panose="020B0606020202030204" pitchFamily="34" charset="0"/>
              </a:rPr>
              <a:t>• Successfully utilized locally sourced seashore sand as a cost-effective abrasive material.</a:t>
            </a:r>
            <a:endParaRPr lang="en-IN" dirty="0">
              <a:latin typeface="Arial Narrow" panose="020B0606020202030204" pitchFamily="34" charset="0"/>
            </a:endParaRPr>
          </a:p>
          <a:p>
            <a:endParaRPr sz="2880" dirty="0"/>
          </a:p>
          <a:p>
            <a:r>
              <a:rPr sz="3600" dirty="0">
                <a:solidFill>
                  <a:srgbClr val="C00000"/>
                </a:solidFill>
                <a:latin typeface="Arial Narrow" panose="020B0606020202030204" pitchFamily="34" charset="0"/>
              </a:rPr>
              <a:t>• Key Outcomes:</a:t>
            </a:r>
          </a:p>
          <a:p>
            <a:r>
              <a:rPr sz="2880" dirty="0"/>
              <a:t>  </a:t>
            </a:r>
            <a:r>
              <a:rPr dirty="0">
                <a:latin typeface="Arial Narrow" panose="020B0606020202030204" pitchFamily="34" charset="0"/>
              </a:rPr>
              <a:t>- Reduced kerf taper from 33.4° to 8.25°.</a:t>
            </a:r>
          </a:p>
          <a:p>
            <a:r>
              <a:rPr dirty="0">
                <a:latin typeface="Arial Narrow" panose="020B0606020202030204" pitchFamily="34" charset="0"/>
              </a:rPr>
              <a:t>  - Identified </a:t>
            </a:r>
            <a:r>
              <a:rPr dirty="0" err="1">
                <a:latin typeface="Arial Narrow" panose="020B0606020202030204" pitchFamily="34" charset="0"/>
              </a:rPr>
              <a:t>SoD</a:t>
            </a:r>
            <a:r>
              <a:rPr dirty="0">
                <a:latin typeface="Arial Narrow" panose="020B0606020202030204" pitchFamily="34" charset="0"/>
              </a:rPr>
              <a:t> and nozzle diameter as the most influential factors.</a:t>
            </a:r>
            <a:endParaRPr lang="en-IN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dirty="0">
              <a:latin typeface="Arial Narrow" panose="020B0606020202030204" pitchFamily="34" charset="0"/>
            </a:endParaRPr>
          </a:p>
          <a:p>
            <a:r>
              <a:rPr sz="3600" dirty="0">
                <a:solidFill>
                  <a:srgbClr val="7030A0"/>
                </a:solidFill>
                <a:latin typeface="Arial Narrow" panose="020B0606020202030204" pitchFamily="34" charset="0"/>
              </a:rPr>
              <a:t>• Industry Impact:</a:t>
            </a:r>
          </a:p>
          <a:p>
            <a:r>
              <a:rPr sz="2880" dirty="0"/>
              <a:t>  - </a:t>
            </a:r>
            <a:r>
              <a:rPr dirty="0">
                <a:latin typeface="Arial Narrow" panose="020B0606020202030204" pitchFamily="34" charset="0"/>
              </a:rPr>
              <a:t>Scalable, cost-effective solution for high-precision machining.</a:t>
            </a:r>
          </a:p>
          <a:p>
            <a:r>
              <a:rPr dirty="0">
                <a:latin typeface="Arial Narrow" panose="020B0606020202030204" pitchFamily="34" charset="0"/>
              </a:rPr>
              <a:t>  - Potential for further research into real-time parameter control.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10340</Words>
  <Application>Microsoft Office PowerPoint</Application>
  <PresentationFormat>Custom</PresentationFormat>
  <Paragraphs>3271</Paragraphs>
  <Slides>104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8" baseType="lpstr">
      <vt:lpstr>Calibri</vt:lpstr>
      <vt:lpstr>Segoe UI</vt:lpstr>
      <vt:lpstr>Aptos Narrow</vt:lpstr>
      <vt:lpstr>Source Sans Pro</vt:lpstr>
      <vt:lpstr>Times New Roman</vt:lpstr>
      <vt:lpstr>Cambria Math</vt:lpstr>
      <vt:lpstr>Inter</vt:lpstr>
      <vt:lpstr>Petrona Bold</vt:lpstr>
      <vt:lpstr>Arial</vt:lpstr>
      <vt:lpstr>Arial Narrow</vt:lpstr>
      <vt:lpstr>Symbol</vt:lpstr>
      <vt:lpstr>Wingdings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Removal Rate (MRR) Analysis</vt:lpstr>
      <vt:lpstr>PowerPoint Presentation</vt:lpstr>
      <vt:lpstr>     </vt:lpstr>
      <vt:lpstr>PowerPoint Presentation</vt:lpstr>
      <vt:lpstr>PowerPoint Presentation</vt:lpstr>
      <vt:lpstr>PowerPoint Presentation</vt:lpstr>
      <vt:lpstr>PowerPoint Presentation</vt:lpstr>
      <vt:lpstr>Conclusion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    </vt:lpstr>
      <vt:lpstr>Final Conclusion: Sustainable Use of Goan Seashore Sand in AJM</vt:lpstr>
      <vt:lpstr>       </vt:lpstr>
      <vt:lpstr>PowerPoint Presentation</vt:lpstr>
      <vt:lpstr>PowerPoint Presentation</vt:lpstr>
      <vt:lpstr>  </vt:lpstr>
      <vt:lpstr>3.Reduction of Kerf Taper in Abrasive Jet Machining of Mild Steel</vt:lpstr>
      <vt:lpstr> </vt:lpstr>
      <vt:lpstr>PowerPoint Presentation</vt:lpstr>
      <vt:lpstr>PowerPoint Presentation</vt:lpstr>
      <vt:lpstr>PowerPoint Presentation</vt:lpstr>
      <vt:lpstr>Literature Survey</vt:lpstr>
      <vt:lpstr>Literature Survey</vt:lpstr>
      <vt:lpstr>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 for MRR and Kerf Taper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Analysis of Second Taguchi Experiment for MRR</vt:lpstr>
      <vt:lpstr>PowerPoint Presentation</vt:lpstr>
      <vt:lpstr>PowerPoint Presentation</vt:lpstr>
      <vt:lpstr> Analysis of First Taguchi Experiment for Kerf Taper</vt:lpstr>
      <vt:lpstr>PowerPoint Presentation</vt:lpstr>
      <vt:lpstr>PowerPoint Presentation</vt:lpstr>
      <vt:lpstr> Analysis of Second Taguchi Experiment for Kerf Taper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Summary of Optimal Settings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AJIT GAONKAR</cp:lastModifiedBy>
  <cp:revision>151</cp:revision>
  <dcterms:created xsi:type="dcterms:W3CDTF">2024-11-23T12:07:58Z</dcterms:created>
  <dcterms:modified xsi:type="dcterms:W3CDTF">2025-02-24T14:17:44Z</dcterms:modified>
</cp:coreProperties>
</file>